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1" r:id="rId3"/>
    <p:sldId id="268" r:id="rId4"/>
    <p:sldId id="267" r:id="rId5"/>
    <p:sldId id="266" r:id="rId6"/>
    <p:sldId id="265" r:id="rId7"/>
    <p:sldId id="264" r:id="rId8"/>
    <p:sldId id="263" r:id="rId9"/>
    <p:sldId id="262" r:id="rId10"/>
    <p:sldId id="261" r:id="rId11"/>
    <p:sldId id="260" r:id="rId12"/>
    <p:sldId id="259" r:id="rId13"/>
    <p:sldId id="258" r:id="rId14"/>
    <p:sldId id="270" r:id="rId15"/>
    <p:sldId id="293" r:id="rId16"/>
    <p:sldId id="272" r:id="rId17"/>
    <p:sldId id="273" r:id="rId18"/>
    <p:sldId id="274" r:id="rId19"/>
    <p:sldId id="275" r:id="rId20"/>
    <p:sldId id="276" r:id="rId21"/>
    <p:sldId id="277" r:id="rId22"/>
    <p:sldId id="278" r:id="rId23"/>
    <p:sldId id="280" r:id="rId24"/>
    <p:sldId id="281" r:id="rId25"/>
    <p:sldId id="282" r:id="rId26"/>
    <p:sldId id="283" r:id="rId27"/>
    <p:sldId id="284" r:id="rId28"/>
    <p:sldId id="285" r:id="rId29"/>
    <p:sldId id="286" r:id="rId30"/>
    <p:sldId id="287" r:id="rId31"/>
    <p:sldId id="288" r:id="rId32"/>
    <p:sldId id="29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17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61EE60-0D05-4D05-8305-FFEDE7D22172}" type="doc">
      <dgm:prSet loTypeId="urn:microsoft.com/office/officeart/2008/layout/RadialCluster" loCatId="relationship" qsTypeId="urn:microsoft.com/office/officeart/2005/8/quickstyle/3d3" qsCatId="3D" csTypeId="urn:microsoft.com/office/officeart/2005/8/colors/accent0_3" csCatId="mainScheme" phldr="1"/>
      <dgm:spPr/>
      <dgm:t>
        <a:bodyPr/>
        <a:lstStyle/>
        <a:p>
          <a:endParaRPr lang="en-US"/>
        </a:p>
      </dgm:t>
    </dgm:pt>
    <dgm:pt modelId="{07FDE28C-DB14-4574-9D95-9139299DA376}">
      <dgm:prSet phldrT="[Text]"/>
      <dgm:spPr/>
      <dgm:t>
        <a:bodyPr/>
        <a:lstStyle/>
        <a:p>
          <a:r>
            <a:rPr lang="ar-IQ" dirty="0" smtClean="0"/>
            <a:t>العوامل المؤثرة في نمو محاصيل الخضر</a:t>
          </a:r>
          <a:endParaRPr lang="en-US" dirty="0"/>
        </a:p>
      </dgm:t>
    </dgm:pt>
    <dgm:pt modelId="{23E9BD1F-D0C3-4122-ABC8-18044AC38078}" type="parTrans" cxnId="{055DFEFB-91CD-4178-936B-D5775D463430}">
      <dgm:prSet/>
      <dgm:spPr/>
      <dgm:t>
        <a:bodyPr/>
        <a:lstStyle/>
        <a:p>
          <a:endParaRPr lang="en-US"/>
        </a:p>
      </dgm:t>
    </dgm:pt>
    <dgm:pt modelId="{880C9FBE-7733-4675-A772-57B26CD01EDD}" type="sibTrans" cxnId="{055DFEFB-91CD-4178-936B-D5775D463430}">
      <dgm:prSet/>
      <dgm:spPr/>
      <dgm:t>
        <a:bodyPr/>
        <a:lstStyle/>
        <a:p>
          <a:endParaRPr lang="en-US"/>
        </a:p>
      </dgm:t>
    </dgm:pt>
    <dgm:pt modelId="{7C54D9F6-0426-418B-B05E-10942D39EDEC}">
      <dgm:prSet phldrT="[Text]"/>
      <dgm:spPr/>
      <dgm:t>
        <a:bodyPr/>
        <a:lstStyle/>
        <a:p>
          <a:r>
            <a:rPr lang="ar-IQ" dirty="0" smtClean="0"/>
            <a:t>العوامل الارضية</a:t>
          </a:r>
          <a:endParaRPr lang="en-US" dirty="0"/>
        </a:p>
      </dgm:t>
    </dgm:pt>
    <dgm:pt modelId="{CA7A54F7-16D8-4325-9A08-E8C2CE1BC763}" type="parTrans" cxnId="{6B1007D9-83C9-4E68-8345-FEE6F538930E}">
      <dgm:prSet/>
      <dgm:spPr/>
      <dgm:t>
        <a:bodyPr/>
        <a:lstStyle/>
        <a:p>
          <a:endParaRPr lang="en-US"/>
        </a:p>
      </dgm:t>
    </dgm:pt>
    <dgm:pt modelId="{69D120D2-58C7-4168-8349-0AC79560C325}" type="sibTrans" cxnId="{6B1007D9-83C9-4E68-8345-FEE6F538930E}">
      <dgm:prSet/>
      <dgm:spPr/>
      <dgm:t>
        <a:bodyPr/>
        <a:lstStyle/>
        <a:p>
          <a:endParaRPr lang="en-US"/>
        </a:p>
      </dgm:t>
    </dgm:pt>
    <dgm:pt modelId="{26C0367C-8AB8-4E4B-A2E6-5153FCEBCCAF}">
      <dgm:prSet phldrT="[Text]"/>
      <dgm:spPr/>
      <dgm:t>
        <a:bodyPr/>
        <a:lstStyle/>
        <a:p>
          <a:r>
            <a:rPr lang="ar-IQ" dirty="0" smtClean="0"/>
            <a:t>العوامل الجوية</a:t>
          </a:r>
          <a:endParaRPr lang="en-US" dirty="0"/>
        </a:p>
      </dgm:t>
    </dgm:pt>
    <dgm:pt modelId="{7267C938-340E-4565-97FA-8FEAE0BF38CD}" type="parTrans" cxnId="{42A63C04-0DC4-4C20-8B27-EC61753C5F8A}">
      <dgm:prSet/>
      <dgm:spPr/>
      <dgm:t>
        <a:bodyPr/>
        <a:lstStyle/>
        <a:p>
          <a:endParaRPr lang="en-US"/>
        </a:p>
      </dgm:t>
    </dgm:pt>
    <dgm:pt modelId="{F56812F6-A9C1-4F49-97AA-26BAD5E5C946}" type="sibTrans" cxnId="{42A63C04-0DC4-4C20-8B27-EC61753C5F8A}">
      <dgm:prSet/>
      <dgm:spPr/>
      <dgm:t>
        <a:bodyPr/>
        <a:lstStyle/>
        <a:p>
          <a:endParaRPr lang="en-US"/>
        </a:p>
      </dgm:t>
    </dgm:pt>
    <dgm:pt modelId="{6A1610C7-E7E2-42EA-8CA1-AEDC48330907}">
      <dgm:prSet phldrT="[Text]"/>
      <dgm:spPr/>
      <dgm:t>
        <a:bodyPr/>
        <a:lstStyle/>
        <a:p>
          <a:r>
            <a:rPr lang="ar-IQ" dirty="0" smtClean="0"/>
            <a:t>العوامل الداخلية</a:t>
          </a:r>
          <a:endParaRPr lang="en-US" dirty="0"/>
        </a:p>
      </dgm:t>
    </dgm:pt>
    <dgm:pt modelId="{F49A4F29-4E1E-4B0E-A1F2-1CB8B4EDDE4C}" type="parTrans" cxnId="{7D8803CA-90B5-47EA-A9C8-8C4A17FC929D}">
      <dgm:prSet/>
      <dgm:spPr/>
      <dgm:t>
        <a:bodyPr/>
        <a:lstStyle/>
        <a:p>
          <a:endParaRPr lang="en-US"/>
        </a:p>
      </dgm:t>
    </dgm:pt>
    <dgm:pt modelId="{BAFB0EFC-6791-4D21-A48A-0F268D447062}" type="sibTrans" cxnId="{7D8803CA-90B5-47EA-A9C8-8C4A17FC929D}">
      <dgm:prSet/>
      <dgm:spPr/>
      <dgm:t>
        <a:bodyPr/>
        <a:lstStyle/>
        <a:p>
          <a:endParaRPr lang="en-US"/>
        </a:p>
      </dgm:t>
    </dgm:pt>
    <dgm:pt modelId="{41FB09C8-95C4-454C-8437-3988869992D0}" type="pres">
      <dgm:prSet presAssocID="{FD61EE60-0D05-4D05-8305-FFEDE7D22172}" presName="Name0" presStyleCnt="0">
        <dgm:presLayoutVars>
          <dgm:chMax val="1"/>
          <dgm:chPref val="1"/>
          <dgm:dir/>
          <dgm:animOne val="branch"/>
          <dgm:animLvl val="lvl"/>
        </dgm:presLayoutVars>
      </dgm:prSet>
      <dgm:spPr/>
      <dgm:t>
        <a:bodyPr/>
        <a:lstStyle/>
        <a:p>
          <a:endParaRPr lang="en-US"/>
        </a:p>
      </dgm:t>
    </dgm:pt>
    <dgm:pt modelId="{B0C081CC-B531-4B5C-BC42-DCD4534E1176}" type="pres">
      <dgm:prSet presAssocID="{07FDE28C-DB14-4574-9D95-9139299DA376}" presName="singleCycle" presStyleCnt="0"/>
      <dgm:spPr/>
    </dgm:pt>
    <dgm:pt modelId="{3CF12720-969B-4127-B346-1FF5BABEFC52}" type="pres">
      <dgm:prSet presAssocID="{07FDE28C-DB14-4574-9D95-9139299DA376}" presName="singleCenter" presStyleLbl="node1" presStyleIdx="0" presStyleCnt="4" custScaleX="136752" custScaleY="145199">
        <dgm:presLayoutVars>
          <dgm:chMax val="7"/>
          <dgm:chPref val="7"/>
        </dgm:presLayoutVars>
      </dgm:prSet>
      <dgm:spPr/>
      <dgm:t>
        <a:bodyPr/>
        <a:lstStyle/>
        <a:p>
          <a:endParaRPr lang="en-US"/>
        </a:p>
      </dgm:t>
    </dgm:pt>
    <dgm:pt modelId="{37EF80DB-2B0F-4B02-946F-D0B7E5EA9AC5}" type="pres">
      <dgm:prSet presAssocID="{CA7A54F7-16D8-4325-9A08-E8C2CE1BC763}" presName="Name56" presStyleLbl="parChTrans1D2" presStyleIdx="0" presStyleCnt="3"/>
      <dgm:spPr/>
      <dgm:t>
        <a:bodyPr/>
        <a:lstStyle/>
        <a:p>
          <a:endParaRPr lang="en-US"/>
        </a:p>
      </dgm:t>
    </dgm:pt>
    <dgm:pt modelId="{163649F8-4862-471F-B7DE-65C58EB689E7}" type="pres">
      <dgm:prSet presAssocID="{7C54D9F6-0426-418B-B05E-10942D39EDEC}" presName="text0" presStyleLbl="node1" presStyleIdx="1" presStyleCnt="4" custScaleX="143434">
        <dgm:presLayoutVars>
          <dgm:bulletEnabled val="1"/>
        </dgm:presLayoutVars>
      </dgm:prSet>
      <dgm:spPr/>
      <dgm:t>
        <a:bodyPr/>
        <a:lstStyle/>
        <a:p>
          <a:endParaRPr lang="en-US"/>
        </a:p>
      </dgm:t>
    </dgm:pt>
    <dgm:pt modelId="{00650BB7-2F30-4762-9ACF-70335945099A}" type="pres">
      <dgm:prSet presAssocID="{7267C938-340E-4565-97FA-8FEAE0BF38CD}" presName="Name56" presStyleLbl="parChTrans1D2" presStyleIdx="1" presStyleCnt="3"/>
      <dgm:spPr/>
      <dgm:t>
        <a:bodyPr/>
        <a:lstStyle/>
        <a:p>
          <a:endParaRPr lang="en-US"/>
        </a:p>
      </dgm:t>
    </dgm:pt>
    <dgm:pt modelId="{20422504-6533-4153-B519-77E6FA1F01B5}" type="pres">
      <dgm:prSet presAssocID="{26C0367C-8AB8-4E4B-A2E6-5153FCEBCCAF}" presName="text0" presStyleLbl="node1" presStyleIdx="2" presStyleCnt="4" custScaleX="138585">
        <dgm:presLayoutVars>
          <dgm:bulletEnabled val="1"/>
        </dgm:presLayoutVars>
      </dgm:prSet>
      <dgm:spPr/>
      <dgm:t>
        <a:bodyPr/>
        <a:lstStyle/>
        <a:p>
          <a:endParaRPr lang="en-US"/>
        </a:p>
      </dgm:t>
    </dgm:pt>
    <dgm:pt modelId="{04EEEA31-A203-4C4C-BC67-4301F4446C15}" type="pres">
      <dgm:prSet presAssocID="{F49A4F29-4E1E-4B0E-A1F2-1CB8B4EDDE4C}" presName="Name56" presStyleLbl="parChTrans1D2" presStyleIdx="2" presStyleCnt="3"/>
      <dgm:spPr/>
      <dgm:t>
        <a:bodyPr/>
        <a:lstStyle/>
        <a:p>
          <a:endParaRPr lang="en-US"/>
        </a:p>
      </dgm:t>
    </dgm:pt>
    <dgm:pt modelId="{7480F6CF-6F45-4103-A9D3-618C557B0244}" type="pres">
      <dgm:prSet presAssocID="{6A1610C7-E7E2-42EA-8CA1-AEDC48330907}" presName="text0" presStyleLbl="node1" presStyleIdx="3" presStyleCnt="4" custScaleX="144806">
        <dgm:presLayoutVars>
          <dgm:bulletEnabled val="1"/>
        </dgm:presLayoutVars>
      </dgm:prSet>
      <dgm:spPr/>
      <dgm:t>
        <a:bodyPr/>
        <a:lstStyle/>
        <a:p>
          <a:endParaRPr lang="en-US"/>
        </a:p>
      </dgm:t>
    </dgm:pt>
  </dgm:ptLst>
  <dgm:cxnLst>
    <dgm:cxn modelId="{83DE1D8B-7008-48D7-8972-12C73362F4E8}" type="presOf" srcId="{6A1610C7-E7E2-42EA-8CA1-AEDC48330907}" destId="{7480F6CF-6F45-4103-A9D3-618C557B0244}" srcOrd="0" destOrd="0" presId="urn:microsoft.com/office/officeart/2008/layout/RadialCluster"/>
    <dgm:cxn modelId="{EA99E90D-0B16-4F0A-891C-5A829774A249}" type="presOf" srcId="{F49A4F29-4E1E-4B0E-A1F2-1CB8B4EDDE4C}" destId="{04EEEA31-A203-4C4C-BC67-4301F4446C15}" srcOrd="0" destOrd="0" presId="urn:microsoft.com/office/officeart/2008/layout/RadialCluster"/>
    <dgm:cxn modelId="{458C91CC-14F7-4806-90EF-DDF78F56FB3F}" type="presOf" srcId="{7267C938-340E-4565-97FA-8FEAE0BF38CD}" destId="{00650BB7-2F30-4762-9ACF-70335945099A}" srcOrd="0" destOrd="0" presId="urn:microsoft.com/office/officeart/2008/layout/RadialCluster"/>
    <dgm:cxn modelId="{DAC5E07E-55EC-4C51-A61A-2EF9D4417553}" type="presOf" srcId="{26C0367C-8AB8-4E4B-A2E6-5153FCEBCCAF}" destId="{20422504-6533-4153-B519-77E6FA1F01B5}" srcOrd="0" destOrd="0" presId="urn:microsoft.com/office/officeart/2008/layout/RadialCluster"/>
    <dgm:cxn modelId="{6B1007D9-83C9-4E68-8345-FEE6F538930E}" srcId="{07FDE28C-DB14-4574-9D95-9139299DA376}" destId="{7C54D9F6-0426-418B-B05E-10942D39EDEC}" srcOrd="0" destOrd="0" parTransId="{CA7A54F7-16D8-4325-9A08-E8C2CE1BC763}" sibTransId="{69D120D2-58C7-4168-8349-0AC79560C325}"/>
    <dgm:cxn modelId="{99BAB223-1109-473E-BC30-C06979078C16}" type="presOf" srcId="{7C54D9F6-0426-418B-B05E-10942D39EDEC}" destId="{163649F8-4862-471F-B7DE-65C58EB689E7}" srcOrd="0" destOrd="0" presId="urn:microsoft.com/office/officeart/2008/layout/RadialCluster"/>
    <dgm:cxn modelId="{42A63C04-0DC4-4C20-8B27-EC61753C5F8A}" srcId="{07FDE28C-DB14-4574-9D95-9139299DA376}" destId="{26C0367C-8AB8-4E4B-A2E6-5153FCEBCCAF}" srcOrd="1" destOrd="0" parTransId="{7267C938-340E-4565-97FA-8FEAE0BF38CD}" sibTransId="{F56812F6-A9C1-4F49-97AA-26BAD5E5C946}"/>
    <dgm:cxn modelId="{055DFEFB-91CD-4178-936B-D5775D463430}" srcId="{FD61EE60-0D05-4D05-8305-FFEDE7D22172}" destId="{07FDE28C-DB14-4574-9D95-9139299DA376}" srcOrd="0" destOrd="0" parTransId="{23E9BD1F-D0C3-4122-ABC8-18044AC38078}" sibTransId="{880C9FBE-7733-4675-A772-57B26CD01EDD}"/>
    <dgm:cxn modelId="{99D616BE-A633-4839-830B-C632FF4534E7}" type="presOf" srcId="{FD61EE60-0D05-4D05-8305-FFEDE7D22172}" destId="{41FB09C8-95C4-454C-8437-3988869992D0}" srcOrd="0" destOrd="0" presId="urn:microsoft.com/office/officeart/2008/layout/RadialCluster"/>
    <dgm:cxn modelId="{F6ED2D74-4130-4FE6-BEC9-B0B1D8B7B25C}" type="presOf" srcId="{07FDE28C-DB14-4574-9D95-9139299DA376}" destId="{3CF12720-969B-4127-B346-1FF5BABEFC52}" srcOrd="0" destOrd="0" presId="urn:microsoft.com/office/officeart/2008/layout/RadialCluster"/>
    <dgm:cxn modelId="{0AA91C67-8A05-4A7C-BCC0-7D3BCF561C21}" type="presOf" srcId="{CA7A54F7-16D8-4325-9A08-E8C2CE1BC763}" destId="{37EF80DB-2B0F-4B02-946F-D0B7E5EA9AC5}" srcOrd="0" destOrd="0" presId="urn:microsoft.com/office/officeart/2008/layout/RadialCluster"/>
    <dgm:cxn modelId="{7D8803CA-90B5-47EA-A9C8-8C4A17FC929D}" srcId="{07FDE28C-DB14-4574-9D95-9139299DA376}" destId="{6A1610C7-E7E2-42EA-8CA1-AEDC48330907}" srcOrd="2" destOrd="0" parTransId="{F49A4F29-4E1E-4B0E-A1F2-1CB8B4EDDE4C}" sibTransId="{BAFB0EFC-6791-4D21-A48A-0F268D447062}"/>
    <dgm:cxn modelId="{C91DC710-3970-46B4-A21D-800E2046E8C8}" type="presParOf" srcId="{41FB09C8-95C4-454C-8437-3988869992D0}" destId="{B0C081CC-B531-4B5C-BC42-DCD4534E1176}" srcOrd="0" destOrd="0" presId="urn:microsoft.com/office/officeart/2008/layout/RadialCluster"/>
    <dgm:cxn modelId="{95F5FB00-E5D1-4AD3-8F09-9AD6D5A61D16}" type="presParOf" srcId="{B0C081CC-B531-4B5C-BC42-DCD4534E1176}" destId="{3CF12720-969B-4127-B346-1FF5BABEFC52}" srcOrd="0" destOrd="0" presId="urn:microsoft.com/office/officeart/2008/layout/RadialCluster"/>
    <dgm:cxn modelId="{7048D73F-DFD4-4DCE-80B1-44A4D6882491}" type="presParOf" srcId="{B0C081CC-B531-4B5C-BC42-DCD4534E1176}" destId="{37EF80DB-2B0F-4B02-946F-D0B7E5EA9AC5}" srcOrd="1" destOrd="0" presId="urn:microsoft.com/office/officeart/2008/layout/RadialCluster"/>
    <dgm:cxn modelId="{9F2D5082-F00E-48DA-8792-E43F772F2B8B}" type="presParOf" srcId="{B0C081CC-B531-4B5C-BC42-DCD4534E1176}" destId="{163649F8-4862-471F-B7DE-65C58EB689E7}" srcOrd="2" destOrd="0" presId="urn:microsoft.com/office/officeart/2008/layout/RadialCluster"/>
    <dgm:cxn modelId="{FD743579-95F6-4D4A-B102-8E3992AD7BC6}" type="presParOf" srcId="{B0C081CC-B531-4B5C-BC42-DCD4534E1176}" destId="{00650BB7-2F30-4762-9ACF-70335945099A}" srcOrd="3" destOrd="0" presId="urn:microsoft.com/office/officeart/2008/layout/RadialCluster"/>
    <dgm:cxn modelId="{49966E42-7CBA-4905-A557-6EAB5E520403}" type="presParOf" srcId="{B0C081CC-B531-4B5C-BC42-DCD4534E1176}" destId="{20422504-6533-4153-B519-77E6FA1F01B5}" srcOrd="4" destOrd="0" presId="urn:microsoft.com/office/officeart/2008/layout/RadialCluster"/>
    <dgm:cxn modelId="{7FB0DFAB-CE04-405C-99CB-8ED1C7A1E295}" type="presParOf" srcId="{B0C081CC-B531-4B5C-BC42-DCD4534E1176}" destId="{04EEEA31-A203-4C4C-BC67-4301F4446C15}" srcOrd="5" destOrd="0" presId="urn:microsoft.com/office/officeart/2008/layout/RadialCluster"/>
    <dgm:cxn modelId="{04BA6889-DBD0-4933-8D24-6BDA31E2696C}" type="presParOf" srcId="{B0C081CC-B531-4B5C-BC42-DCD4534E1176}" destId="{7480F6CF-6F45-4103-A9D3-618C557B0244}"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66FF99"/>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533400"/>
            <a:ext cx="8229600" cy="45719"/>
          </a:xfrm>
        </p:spPr>
        <p:txBody>
          <a:bodyPr>
            <a:normAutofit fontScale="90000"/>
          </a:bodyPr>
          <a:lstStyle/>
          <a:p>
            <a:r>
              <a:rPr lang="ar-IQ" sz="800" dirty="0"/>
              <a:t>.</a:t>
            </a:r>
            <a:endParaRPr lang="en-US" sz="800" dirty="0"/>
          </a:p>
        </p:txBody>
      </p:sp>
      <p:sp>
        <p:nvSpPr>
          <p:cNvPr id="5" name="Content Placeholder 4"/>
          <p:cNvSpPr>
            <a:spLocks noGrp="1"/>
          </p:cNvSpPr>
          <p:nvPr>
            <p:ph idx="1"/>
          </p:nvPr>
        </p:nvSpPr>
        <p:spPr>
          <a:xfrm>
            <a:off x="457200" y="609600"/>
            <a:ext cx="8229600" cy="5867400"/>
          </a:xfrm>
        </p:spPr>
        <p:txBody>
          <a:bodyPr>
            <a:normAutofit fontScale="92500" lnSpcReduction="20000"/>
          </a:bodyPr>
          <a:lstStyle/>
          <a:p>
            <a:pPr marL="0" indent="0" algn="ctr" rtl="1">
              <a:buNone/>
            </a:pPr>
            <a:r>
              <a:rPr lang="ar-IQ" sz="3900" b="1" dirty="0" smtClean="0">
                <a:solidFill>
                  <a:srgbClr val="2350CF"/>
                </a:solidFill>
                <a:cs typeface="+mj-cs"/>
              </a:rPr>
              <a:t>  </a:t>
            </a:r>
          </a:p>
          <a:p>
            <a:pPr marL="0" indent="0" algn="ctr" rtl="1">
              <a:buNone/>
            </a:pPr>
            <a:endParaRPr lang="ar-IQ" sz="3900" b="1" dirty="0" smtClean="0">
              <a:solidFill>
                <a:srgbClr val="2350CF"/>
              </a:solidFill>
              <a:cs typeface="+mj-cs"/>
            </a:endParaRPr>
          </a:p>
          <a:p>
            <a:pPr marL="0" indent="0" algn="ctr" rtl="1">
              <a:buNone/>
            </a:pPr>
            <a:r>
              <a:rPr lang="ar-IQ" sz="3900" b="1" dirty="0" smtClean="0">
                <a:solidFill>
                  <a:srgbClr val="2350CF"/>
                </a:solidFill>
                <a:cs typeface="+mj-cs"/>
              </a:rPr>
              <a:t>انتاج خضر/1</a:t>
            </a:r>
            <a:endParaRPr lang="ar-IQ" sz="3900" dirty="0">
              <a:cs typeface="+mj-cs"/>
            </a:endParaRPr>
          </a:p>
          <a:p>
            <a:pPr marL="0" indent="0" algn="ctr" rtl="1">
              <a:buNone/>
            </a:pPr>
            <a:r>
              <a:rPr lang="ar-IQ" sz="3900" dirty="0" smtClean="0">
                <a:cs typeface="+mj-cs"/>
              </a:rPr>
              <a:t>الاستاذ المساعد الدكتور نوال مهدي حمود</a:t>
            </a:r>
          </a:p>
          <a:p>
            <a:pPr marL="0" indent="0" algn="ctr" rtl="1">
              <a:buNone/>
            </a:pPr>
            <a:r>
              <a:rPr lang="ar-IQ" sz="3900" dirty="0">
                <a:solidFill>
                  <a:srgbClr val="FF0000"/>
                </a:solidFill>
                <a:cs typeface="+mj-cs"/>
              </a:rPr>
              <a:t>قسم البستنة وهندسة الحدائق</a:t>
            </a:r>
          </a:p>
          <a:p>
            <a:pPr marL="0" indent="0" algn="ctr" rtl="1">
              <a:buNone/>
            </a:pPr>
            <a:r>
              <a:rPr lang="ar-IQ" sz="3900" dirty="0" smtClean="0">
                <a:cs typeface="+mj-cs"/>
              </a:rPr>
              <a:t>كلية الزراعة/  </a:t>
            </a:r>
            <a:r>
              <a:rPr lang="ar-IQ" sz="3900" dirty="0">
                <a:solidFill>
                  <a:srgbClr val="FF0000"/>
                </a:solidFill>
                <a:cs typeface="+mj-cs"/>
              </a:rPr>
              <a:t>جامعة </a:t>
            </a:r>
            <a:r>
              <a:rPr lang="ar-IQ" sz="3900" dirty="0" smtClean="0">
                <a:solidFill>
                  <a:srgbClr val="FF0000"/>
                </a:solidFill>
                <a:cs typeface="+mj-cs"/>
              </a:rPr>
              <a:t>البصرة</a:t>
            </a:r>
            <a:endParaRPr lang="ar-IQ" sz="3900" dirty="0" smtClean="0">
              <a:cs typeface="+mj-cs"/>
            </a:endParaRPr>
          </a:p>
          <a:p>
            <a:pPr marL="0" indent="0" algn="ctr" rtl="1">
              <a:buNone/>
            </a:pPr>
            <a:r>
              <a:rPr lang="ar-IQ" sz="3900" dirty="0" smtClean="0">
                <a:cs typeface="+mj-cs"/>
              </a:rPr>
              <a:t>البصرة – </a:t>
            </a:r>
            <a:r>
              <a:rPr lang="ar-IQ" sz="3900" dirty="0" smtClean="0">
                <a:solidFill>
                  <a:srgbClr val="FF0000"/>
                </a:solidFill>
                <a:cs typeface="+mj-cs"/>
              </a:rPr>
              <a:t>العراق</a:t>
            </a:r>
            <a:r>
              <a:rPr lang="ar-IQ" sz="3900" dirty="0" smtClean="0">
                <a:cs typeface="+mj-cs"/>
              </a:rPr>
              <a:t> </a:t>
            </a:r>
          </a:p>
          <a:p>
            <a:pPr marL="0" indent="0" algn="ctr" rtl="1">
              <a:buNone/>
            </a:pPr>
            <a:r>
              <a:rPr lang="en-US" sz="3900" dirty="0" smtClean="0">
                <a:solidFill>
                  <a:srgbClr val="FF0000"/>
                </a:solidFill>
                <a:cs typeface="+mj-cs"/>
              </a:rPr>
              <a:t>2022 </a:t>
            </a:r>
            <a:r>
              <a:rPr lang="en-US" sz="3900" dirty="0">
                <a:solidFill>
                  <a:srgbClr val="FF0000"/>
                </a:solidFill>
                <a:cs typeface="+mj-cs"/>
              </a:rPr>
              <a:t>– </a:t>
            </a:r>
            <a:r>
              <a:rPr lang="en-US" sz="3900" dirty="0" smtClean="0">
                <a:solidFill>
                  <a:srgbClr val="FF0000"/>
                </a:solidFill>
                <a:cs typeface="+mj-cs"/>
              </a:rPr>
              <a:t>2021 </a:t>
            </a:r>
            <a:endParaRPr lang="en-US" sz="3900" dirty="0" smtClean="0">
              <a:solidFill>
                <a:srgbClr val="FF0000"/>
              </a:solidFill>
              <a:cs typeface="+mj-cs"/>
            </a:endParaRPr>
          </a:p>
          <a:p>
            <a:pPr marL="0" indent="0" algn="ctr" rtl="1">
              <a:buNone/>
            </a:pPr>
            <a:r>
              <a:rPr lang="ar-IQ" sz="3900" dirty="0" smtClean="0">
                <a:solidFill>
                  <a:srgbClr val="FF0000"/>
                </a:solidFill>
                <a:cs typeface="+mj-cs"/>
              </a:rPr>
              <a:t>م2 الاحد 24/ </a:t>
            </a:r>
            <a:r>
              <a:rPr lang="ar-IQ" sz="3900" dirty="0">
                <a:solidFill>
                  <a:srgbClr val="FF0000"/>
                </a:solidFill>
                <a:cs typeface="+mj-cs"/>
              </a:rPr>
              <a:t>10/ </a:t>
            </a:r>
            <a:r>
              <a:rPr lang="ar-IQ" sz="3900" dirty="0" smtClean="0">
                <a:solidFill>
                  <a:srgbClr val="FF0000"/>
                </a:solidFill>
                <a:cs typeface="+mj-cs"/>
              </a:rPr>
              <a:t>2021</a:t>
            </a:r>
          </a:p>
          <a:p>
            <a:pPr marL="0" indent="0" algn="ctr">
              <a:buNone/>
            </a:pPr>
            <a:r>
              <a:rPr lang="en-US" sz="3900" dirty="0">
                <a:cs typeface="+mj-cs"/>
              </a:rPr>
              <a:t>albayatyNawal@gmail.com</a:t>
            </a:r>
          </a:p>
          <a:p>
            <a:pPr marL="0" indent="0" algn="r" rtl="1">
              <a:buNone/>
            </a:pPr>
            <a:endParaRPr lang="en-US" dirty="0">
              <a:cs typeface="+mj-cs"/>
            </a:endParaRPr>
          </a:p>
        </p:txBody>
      </p:sp>
      <p:pic>
        <p:nvPicPr>
          <p:cNvPr id="6" name="صورة 1"/>
          <p:cNvPicPr/>
          <p:nvPr/>
        </p:nvPicPr>
        <p:blipFill>
          <a:blip r:embed="rId2" cstate="print">
            <a:extLst>
              <a:ext uri="{28A0092B-C50C-407E-A947-70E740481C1C}">
                <a14:useLocalDpi xmlns:a14="http://schemas.microsoft.com/office/drawing/2010/main" val="0"/>
              </a:ext>
            </a:extLst>
          </a:blip>
          <a:stretch>
            <a:fillRect/>
          </a:stretch>
        </p:blipFill>
        <p:spPr>
          <a:xfrm>
            <a:off x="4569777" y="904239"/>
            <a:ext cx="624205" cy="619125"/>
          </a:xfrm>
          <a:prstGeom prst="rect">
            <a:avLst/>
          </a:prstGeom>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1992" y="674051"/>
            <a:ext cx="1079500" cy="1079500"/>
          </a:xfrm>
          <a:prstGeom prst="rect">
            <a:avLst/>
          </a:prstGeom>
          <a:noFill/>
          <a:ln>
            <a:noFill/>
          </a:ln>
        </p:spPr>
      </p:pic>
    </p:spTree>
    <p:extLst>
      <p:ext uri="{BB962C8B-B14F-4D97-AF65-F5344CB8AC3E}">
        <p14:creationId xmlns:p14="http://schemas.microsoft.com/office/powerpoint/2010/main" val="1704590464"/>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248400"/>
          </a:xfrm>
        </p:spPr>
        <p:txBody>
          <a:bodyPr>
            <a:normAutofit/>
          </a:bodyPr>
          <a:lstStyle/>
          <a:p>
            <a:pPr marL="0" indent="0" algn="just" rtl="1">
              <a:buNone/>
            </a:pPr>
            <a:endParaRPr lang="ar-IQ" sz="2400" dirty="0" smtClean="0">
              <a:cs typeface="+mj-cs"/>
            </a:endParaRPr>
          </a:p>
          <a:p>
            <a:pPr marL="0" indent="0" algn="just" rtl="1">
              <a:buNone/>
            </a:pPr>
            <a:endParaRPr lang="ar-IQ" sz="2400" dirty="0">
              <a:cs typeface="+mj-cs"/>
            </a:endParaRPr>
          </a:p>
          <a:p>
            <a:pPr marL="0" indent="0" algn="just" rtl="1">
              <a:buNone/>
            </a:pPr>
            <a:endParaRPr lang="ar-IQ" sz="2400" dirty="0" smtClean="0">
              <a:cs typeface="+mj-cs"/>
            </a:endParaRPr>
          </a:p>
          <a:p>
            <a:pPr marL="0" indent="0" algn="just" rtl="1">
              <a:buNone/>
            </a:pPr>
            <a:endParaRPr lang="ar-IQ" sz="2400" dirty="0">
              <a:cs typeface="+mj-cs"/>
            </a:endParaRPr>
          </a:p>
          <a:p>
            <a:pPr algn="just" rtl="1"/>
            <a:r>
              <a:rPr lang="ar-IQ" sz="2400" dirty="0"/>
              <a:t>يفضل </a:t>
            </a:r>
            <a:r>
              <a:rPr lang="ar-IQ" sz="2400" dirty="0" smtClean="0">
                <a:cs typeface="+mj-cs"/>
              </a:rPr>
              <a:t>اجراء </a:t>
            </a:r>
            <a:r>
              <a:rPr lang="ar-IQ" sz="2400" dirty="0">
                <a:cs typeface="+mj-cs"/>
              </a:rPr>
              <a:t>عملية الشتل </a:t>
            </a:r>
            <a:r>
              <a:rPr lang="ar-IQ" sz="2400" dirty="0" smtClean="0">
                <a:cs typeface="+mj-cs"/>
              </a:rPr>
              <a:t>قبل </a:t>
            </a:r>
            <a:r>
              <a:rPr lang="ar-IQ" sz="2400" dirty="0">
                <a:cs typeface="+mj-cs"/>
              </a:rPr>
              <a:t>غروب الشمس او في الصباح الباكر خلال فصل الصيف </a:t>
            </a:r>
            <a:endParaRPr lang="ar-IQ" sz="2400" dirty="0" smtClean="0">
              <a:cs typeface="+mj-cs"/>
            </a:endParaRPr>
          </a:p>
          <a:p>
            <a:pPr algn="just" rtl="1"/>
            <a:r>
              <a:rPr lang="ar-IQ" sz="2400" dirty="0" smtClean="0">
                <a:cs typeface="+mj-cs"/>
              </a:rPr>
              <a:t>لان </a:t>
            </a:r>
            <a:r>
              <a:rPr lang="ar-IQ" sz="2400" dirty="0">
                <a:cs typeface="+mj-cs"/>
              </a:rPr>
              <a:t>الشتل يؤدي الى ذبول البادرات في الايام المشمسة بصورة مؤقتة </a:t>
            </a:r>
            <a:endParaRPr lang="ar-IQ" sz="2400" dirty="0" smtClean="0">
              <a:cs typeface="+mj-cs"/>
            </a:endParaRPr>
          </a:p>
          <a:p>
            <a:pPr algn="just" rtl="1"/>
            <a:r>
              <a:rPr lang="ar-IQ" sz="2400" dirty="0" smtClean="0">
                <a:cs typeface="+mj-cs"/>
              </a:rPr>
              <a:t>بسبب عدم </a:t>
            </a:r>
            <a:r>
              <a:rPr lang="ar-IQ" sz="2400" dirty="0" smtClean="0"/>
              <a:t>استطاعة</a:t>
            </a:r>
            <a:r>
              <a:rPr lang="ar-IQ" sz="2400" dirty="0" smtClean="0">
                <a:cs typeface="+mj-cs"/>
              </a:rPr>
              <a:t> النبات الموازنة </a:t>
            </a:r>
            <a:r>
              <a:rPr lang="ar-IQ" sz="2400" dirty="0">
                <a:cs typeface="+mj-cs"/>
              </a:rPr>
              <a:t>بين كمية الماء المفقود بالنتح وكمية الماء الممتص من قبل </a:t>
            </a:r>
            <a:r>
              <a:rPr lang="ar-IQ" sz="2400" dirty="0" smtClean="0">
                <a:cs typeface="+mj-cs"/>
              </a:rPr>
              <a:t>الجذور</a:t>
            </a:r>
            <a:endParaRPr lang="en-US" sz="2400" dirty="0">
              <a:cs typeface="+mj-cs"/>
            </a:endParaRPr>
          </a:p>
        </p:txBody>
      </p:sp>
    </p:spTree>
    <p:extLst>
      <p:ext uri="{BB962C8B-B14F-4D97-AF65-F5344CB8AC3E}">
        <p14:creationId xmlns:p14="http://schemas.microsoft.com/office/powerpoint/2010/main" val="1757618065"/>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800" b="1" dirty="0">
                <a:solidFill>
                  <a:schemeClr val="accent2">
                    <a:lumMod val="75000"/>
                  </a:schemeClr>
                </a:solidFill>
              </a:rPr>
              <a:t>	اوساط الزراعة وموعد زراعة الشتلات</a:t>
            </a:r>
            <a:endParaRPr lang="en-US" sz="2800" b="1"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algn="just" rtl="1"/>
            <a:r>
              <a:rPr lang="ar-IQ" sz="2400" dirty="0" smtClean="0">
                <a:cs typeface="+mj-cs"/>
              </a:rPr>
              <a:t>وسط </a:t>
            </a:r>
            <a:r>
              <a:rPr lang="ar-IQ" sz="2400" dirty="0">
                <a:cs typeface="+mj-cs"/>
              </a:rPr>
              <a:t>الزراعة للشتلات يجب ان يكون معقما وحبيباته ناعمة وذات تهوية جيدة </a:t>
            </a:r>
            <a:r>
              <a:rPr lang="ar-IQ" sz="2400" dirty="0" smtClean="0">
                <a:cs typeface="+mj-cs"/>
              </a:rPr>
              <a:t>إذ </a:t>
            </a:r>
            <a:r>
              <a:rPr lang="ar-IQ" sz="2400" dirty="0">
                <a:cs typeface="+mj-cs"/>
              </a:rPr>
              <a:t>ان هنالك مواد تضاف لتكون وسط الزراعة مثل البيت موس او الرمل, </a:t>
            </a:r>
            <a:endParaRPr lang="ar-IQ" sz="2400" dirty="0" smtClean="0">
              <a:cs typeface="+mj-cs"/>
            </a:endParaRPr>
          </a:p>
          <a:p>
            <a:pPr algn="just" rtl="1"/>
            <a:r>
              <a:rPr lang="ar-IQ" sz="2400" dirty="0" smtClean="0">
                <a:cs typeface="+mj-cs"/>
              </a:rPr>
              <a:t>ويجب </a:t>
            </a:r>
            <a:r>
              <a:rPr lang="ar-IQ" sz="2400" dirty="0">
                <a:cs typeface="+mj-cs"/>
              </a:rPr>
              <a:t>ان تحتوي مخاليط التربة </a:t>
            </a:r>
            <a:r>
              <a:rPr lang="en-US" sz="2400" dirty="0">
                <a:solidFill>
                  <a:schemeClr val="accent1">
                    <a:lumMod val="75000"/>
                  </a:schemeClr>
                </a:solidFill>
                <a:cs typeface="+mj-cs"/>
              </a:rPr>
              <a:t>Soil Mixes </a:t>
            </a:r>
            <a:r>
              <a:rPr lang="ar-IQ" sz="2400" dirty="0">
                <a:cs typeface="+mj-cs"/>
              </a:rPr>
              <a:t>لإنتاج الشتلات على كميات كافية من العناصر الغذائية ولها تصريف جيد للماء وتهوية جيدة ويجب ان تحتوي على كميات متساوية من التربة والرمل والبيت موس , </a:t>
            </a:r>
            <a:endParaRPr lang="ar-IQ" sz="2400" dirty="0" smtClean="0">
              <a:cs typeface="+mj-cs"/>
            </a:endParaRPr>
          </a:p>
          <a:p>
            <a:pPr algn="just" rtl="1"/>
            <a:r>
              <a:rPr lang="ar-IQ" sz="2400" dirty="0" smtClean="0">
                <a:cs typeface="+mj-cs"/>
              </a:rPr>
              <a:t>إذ </a:t>
            </a:r>
            <a:r>
              <a:rPr lang="ar-IQ" sz="2400" dirty="0">
                <a:cs typeface="+mj-cs"/>
              </a:rPr>
              <a:t>توفر التربة العناصر الغذائية والرمل يوفر التهوية الجيدة لمخلوط التربة, الا انه لاينصح بإستعمال الرمل لوحده لانه يحتوي على طاقة  قليلة لاستيعاب الماء او الرطوبة. </a:t>
            </a:r>
            <a:endParaRPr lang="ar-IQ" sz="2400" dirty="0" smtClean="0">
              <a:cs typeface="+mj-cs"/>
            </a:endParaRPr>
          </a:p>
          <a:p>
            <a:pPr algn="just" rtl="1"/>
            <a:r>
              <a:rPr lang="ar-IQ" sz="2400" dirty="0"/>
              <a:t>يعتمد</a:t>
            </a:r>
            <a:r>
              <a:rPr lang="ar-IQ" sz="2400" dirty="0" smtClean="0">
                <a:cs typeface="+mj-cs"/>
              </a:rPr>
              <a:t> </a:t>
            </a:r>
            <a:r>
              <a:rPr lang="ar-IQ" sz="2400" dirty="0">
                <a:cs typeface="+mj-cs"/>
              </a:rPr>
              <a:t>موعد زراعة البذور لإنتاج الشتلات </a:t>
            </a:r>
            <a:r>
              <a:rPr lang="ar-IQ" sz="2400" dirty="0" smtClean="0">
                <a:cs typeface="+mj-cs"/>
              </a:rPr>
              <a:t>اساسا </a:t>
            </a:r>
            <a:r>
              <a:rPr lang="ar-IQ" sz="2400" dirty="0">
                <a:cs typeface="+mj-cs"/>
              </a:rPr>
              <a:t>على التاريخ المتوقع للشتل في الحقل, اما التبكير في زراعتها فيعتمد على الظروف الجوية في المنطقة التي تسمح بنجاح زراعة الشتلات في </a:t>
            </a:r>
            <a:r>
              <a:rPr lang="ar-IQ" sz="2400" dirty="0" smtClean="0">
                <a:cs typeface="+mj-cs"/>
              </a:rPr>
              <a:t>الجو </a:t>
            </a:r>
            <a:r>
              <a:rPr lang="ar-IQ" sz="2400" dirty="0">
                <a:cs typeface="+mj-cs"/>
              </a:rPr>
              <a:t>الخارجي. </a:t>
            </a:r>
            <a:endParaRPr lang="en-US" sz="2400" dirty="0">
              <a:cs typeface="+mj-cs"/>
            </a:endParaRPr>
          </a:p>
        </p:txBody>
      </p:sp>
    </p:spTree>
    <p:extLst>
      <p:ext uri="{BB962C8B-B14F-4D97-AF65-F5344CB8AC3E}">
        <p14:creationId xmlns:p14="http://schemas.microsoft.com/office/powerpoint/2010/main" val="263350524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800" b="1" dirty="0" smtClean="0">
                <a:solidFill>
                  <a:schemeClr val="accent2">
                    <a:lumMod val="75000"/>
                  </a:schemeClr>
                </a:solidFill>
              </a:rPr>
              <a:t>الأقلمة </a:t>
            </a:r>
            <a:r>
              <a:rPr lang="en-US" sz="2800" b="1" dirty="0" smtClean="0">
                <a:solidFill>
                  <a:schemeClr val="accent1">
                    <a:lumMod val="75000"/>
                  </a:schemeClr>
                </a:solidFill>
              </a:rPr>
              <a:t>Hardening</a:t>
            </a:r>
            <a:r>
              <a:rPr lang="en-US" sz="2800" b="1" dirty="0" smtClean="0"/>
              <a:t> </a:t>
            </a:r>
            <a:endParaRPr lang="en-US" sz="2800" b="1" dirty="0"/>
          </a:p>
        </p:txBody>
      </p:sp>
      <p:sp>
        <p:nvSpPr>
          <p:cNvPr id="3" name="Content Placeholder 2"/>
          <p:cNvSpPr>
            <a:spLocks noGrp="1"/>
          </p:cNvSpPr>
          <p:nvPr>
            <p:ph idx="1"/>
          </p:nvPr>
        </p:nvSpPr>
        <p:spPr/>
        <p:txBody>
          <a:bodyPr>
            <a:normAutofit/>
          </a:bodyPr>
          <a:lstStyle/>
          <a:p>
            <a:pPr algn="just" rtl="1"/>
            <a:r>
              <a:rPr lang="ar-IQ" sz="2400" dirty="0" smtClean="0">
                <a:cs typeface="+mj-cs"/>
              </a:rPr>
              <a:t>أي </a:t>
            </a:r>
            <a:r>
              <a:rPr lang="ar-IQ" sz="2400" dirty="0">
                <a:cs typeface="+mj-cs"/>
              </a:rPr>
              <a:t>عملية تحط من نمو النبات وتساعده على تحمل الظروف البيئية الغير ملائمة تسمى أقلمة, وتجرى عادة قبل الشتل لكي يستطيع النبات ان يقاوم التغير بعد نقله الى الحقل المستديم. </a:t>
            </a:r>
            <a:endParaRPr lang="ar-IQ" sz="2400" dirty="0" smtClean="0">
              <a:cs typeface="+mj-cs"/>
            </a:endParaRPr>
          </a:p>
          <a:p>
            <a:pPr algn="just" rtl="1"/>
            <a:r>
              <a:rPr lang="ar-IQ" sz="2400" dirty="0" smtClean="0">
                <a:cs typeface="+mj-cs"/>
              </a:rPr>
              <a:t>ومن </a:t>
            </a:r>
            <a:r>
              <a:rPr lang="ar-IQ" sz="2400" dirty="0">
                <a:cs typeface="+mj-cs"/>
              </a:rPr>
              <a:t>الظروف البيئية التي يصادفها النبات عند نقله الى المكان الدائم هي الحرارة العالية والمنخفضة والرياح الجافة وقلة امتصاص الماء وانواع معينة من الامراض والحشرات الموجودة بوقت معين</a:t>
            </a:r>
            <a:r>
              <a:rPr lang="ar-IQ" sz="2400" dirty="0" smtClean="0">
                <a:cs typeface="+mj-cs"/>
              </a:rPr>
              <a:t>.</a:t>
            </a:r>
          </a:p>
          <a:p>
            <a:pPr algn="just" rtl="1"/>
            <a:r>
              <a:rPr lang="ar-IQ" sz="2400" dirty="0" smtClean="0">
                <a:cs typeface="+mj-cs"/>
              </a:rPr>
              <a:t> </a:t>
            </a:r>
            <a:r>
              <a:rPr lang="ar-IQ" sz="2400" dirty="0">
                <a:cs typeface="+mj-cs"/>
              </a:rPr>
              <a:t>وتختلف الخضراوات فيما بينها من حيث إستجابتها لعملية الأقلمة فالنباتات الطرية مثل الطماطة والفلفل والقرعيات تصبح اكثر مقاومة للبرودة عند إجراء عملية الأقلمة لها بينما اللهانة والقرنابيط فأن المعاملات تحد من نموها تؤدي الى زيادة الاستجابة للأقلمة وبالتالي زيادة المقاومة للبرودة والانجماد الذي يحصل في النبات.</a:t>
            </a:r>
            <a:endParaRPr lang="en-US" sz="2400" dirty="0">
              <a:cs typeface="+mj-cs"/>
            </a:endParaRPr>
          </a:p>
        </p:txBody>
      </p:sp>
    </p:spTree>
    <p:extLst>
      <p:ext uri="{BB962C8B-B14F-4D97-AF65-F5344CB8AC3E}">
        <p14:creationId xmlns:p14="http://schemas.microsoft.com/office/powerpoint/2010/main" val="566731576"/>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800" b="1" dirty="0">
                <a:solidFill>
                  <a:schemeClr val="accent2">
                    <a:lumMod val="75000"/>
                  </a:schemeClr>
                </a:solidFill>
              </a:rPr>
              <a:t>	الطرق المستعملة في أقلمة النبات</a:t>
            </a:r>
            <a:endParaRPr lang="en-US" sz="2800" b="1"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marL="457200" indent="-457200" algn="just" rtl="1">
              <a:buClr>
                <a:srgbClr val="FF3399"/>
              </a:buClr>
              <a:buFont typeface="+mj-lt"/>
              <a:buAutoNum type="arabicPeriod"/>
            </a:pPr>
            <a:r>
              <a:rPr lang="ar-IQ" sz="2400" dirty="0">
                <a:cs typeface="+mj-cs"/>
              </a:rPr>
              <a:t>تعريض النباتات الى درجات الحرارة المنخفضة وذلك بتخفيض درجة حرارة المشتل أو البيت الزجاجي أو نقل الشتلات الى مكان بارد لفترة معينة قبل نقلها الى المكان المستديم.</a:t>
            </a:r>
          </a:p>
          <a:p>
            <a:pPr marL="457200" indent="-457200" algn="just" rtl="1">
              <a:buClr>
                <a:srgbClr val="FF3399"/>
              </a:buClr>
              <a:buFont typeface="+mj-lt"/>
              <a:buAutoNum type="arabicPeriod"/>
            </a:pPr>
            <a:r>
              <a:rPr lang="ar-IQ" sz="2400" dirty="0" smtClean="0">
                <a:cs typeface="+mj-cs"/>
              </a:rPr>
              <a:t>تعطيش </a:t>
            </a:r>
            <a:r>
              <a:rPr lang="ar-IQ" sz="2400" dirty="0">
                <a:cs typeface="+mj-cs"/>
              </a:rPr>
              <a:t>النباتات وهي عملية سهلة تتم بمنع الماء عن النبات لمدة أسبوع. </a:t>
            </a:r>
          </a:p>
          <a:p>
            <a:pPr marL="457200" indent="-457200" algn="just" rtl="1">
              <a:buClr>
                <a:srgbClr val="FF3399"/>
              </a:buClr>
              <a:buFont typeface="+mj-lt"/>
              <a:buAutoNum type="arabicPeriod"/>
            </a:pPr>
            <a:r>
              <a:rPr lang="ar-IQ" sz="2400" dirty="0" smtClean="0">
                <a:cs typeface="+mj-cs"/>
              </a:rPr>
              <a:t>الجمع </a:t>
            </a:r>
            <a:r>
              <a:rPr lang="ar-IQ" sz="2400" dirty="0">
                <a:cs typeface="+mj-cs"/>
              </a:rPr>
              <a:t>بين الطريقة الاولى والثانية ( البرودة والتعطيش ).</a:t>
            </a:r>
          </a:p>
          <a:p>
            <a:pPr marL="457200" indent="-457200" algn="just" rtl="1">
              <a:buClr>
                <a:srgbClr val="FF3399"/>
              </a:buClr>
              <a:buFont typeface="+mj-lt"/>
              <a:buAutoNum type="arabicPeriod"/>
            </a:pPr>
            <a:r>
              <a:rPr lang="ar-IQ" sz="2400" dirty="0" smtClean="0">
                <a:cs typeface="+mj-cs"/>
              </a:rPr>
              <a:t>تقطيع </a:t>
            </a:r>
            <a:r>
              <a:rPr lang="ar-IQ" sz="2400" dirty="0">
                <a:cs typeface="+mj-cs"/>
              </a:rPr>
              <a:t>وإزالة جذور النبات من جهة معينة الا أنه لا ينصح بإتباعها الا في حالات خاصة.  </a:t>
            </a:r>
          </a:p>
          <a:p>
            <a:pPr marL="457200" indent="-457200" algn="just" rtl="1">
              <a:buClr>
                <a:srgbClr val="FF3399"/>
              </a:buClr>
              <a:buFont typeface="+mj-lt"/>
              <a:buAutoNum type="arabicPeriod"/>
            </a:pPr>
            <a:r>
              <a:rPr lang="ar-IQ" sz="2400" dirty="0" smtClean="0">
                <a:cs typeface="+mj-cs"/>
              </a:rPr>
              <a:t>سقي </a:t>
            </a:r>
            <a:r>
              <a:rPr lang="ar-IQ" sz="2400" dirty="0">
                <a:cs typeface="+mj-cs"/>
              </a:rPr>
              <a:t>النباتات بمحلول ملحي من كلوريد الصوديوم </a:t>
            </a:r>
            <a:r>
              <a:rPr lang="en-US" sz="2400" dirty="0" err="1">
                <a:cs typeface="+mj-cs"/>
              </a:rPr>
              <a:t>Nacl</a:t>
            </a:r>
            <a:r>
              <a:rPr lang="en-US" sz="2400" dirty="0">
                <a:cs typeface="+mj-cs"/>
              </a:rPr>
              <a:t>  </a:t>
            </a:r>
            <a:r>
              <a:rPr lang="ar-IQ" sz="2400" dirty="0">
                <a:cs typeface="+mj-cs"/>
              </a:rPr>
              <a:t>بتركيز 0,1 عياري.</a:t>
            </a:r>
          </a:p>
          <a:p>
            <a:pPr marL="457200" indent="-457200" algn="just" rtl="1">
              <a:buClr>
                <a:srgbClr val="FF3399"/>
              </a:buClr>
              <a:buFont typeface="+mj-lt"/>
              <a:buAutoNum type="arabicPeriod"/>
            </a:pPr>
            <a:endParaRPr lang="en-US" sz="2400" dirty="0">
              <a:cs typeface="+mj-cs"/>
            </a:endParaRPr>
          </a:p>
        </p:txBody>
      </p:sp>
    </p:spTree>
    <p:extLst>
      <p:ext uri="{BB962C8B-B14F-4D97-AF65-F5344CB8AC3E}">
        <p14:creationId xmlns:p14="http://schemas.microsoft.com/office/powerpoint/2010/main" val="1280502728"/>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800" b="1" dirty="0">
                <a:solidFill>
                  <a:schemeClr val="accent2">
                    <a:lumMod val="75000"/>
                  </a:schemeClr>
                </a:solidFill>
              </a:rPr>
              <a:t> عيوب </a:t>
            </a:r>
            <a:r>
              <a:rPr lang="ar-IQ" sz="2800" b="1" dirty="0" smtClean="0">
                <a:solidFill>
                  <a:schemeClr val="accent2">
                    <a:lumMod val="75000"/>
                  </a:schemeClr>
                </a:solidFill>
              </a:rPr>
              <a:t>الأقلمة</a:t>
            </a:r>
            <a:endParaRPr lang="en-US" sz="2800" b="1"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marL="457200" indent="-457200" algn="just" rtl="1">
              <a:buClr>
                <a:srgbClr val="FF3399"/>
              </a:buClr>
              <a:buFont typeface="+mj-lt"/>
              <a:buAutoNum type="arabicPeriod"/>
            </a:pPr>
            <a:r>
              <a:rPr lang="ar-IQ" sz="2400" dirty="0" smtClean="0">
                <a:cs typeface="+mj-cs"/>
              </a:rPr>
              <a:t>حدوث </a:t>
            </a:r>
            <a:r>
              <a:rPr lang="ar-IQ" sz="2400" dirty="0">
                <a:cs typeface="+mj-cs"/>
              </a:rPr>
              <a:t>الازها المبكر اي الارتباع </a:t>
            </a:r>
            <a:r>
              <a:rPr lang="en-US" sz="2400" dirty="0" err="1">
                <a:solidFill>
                  <a:schemeClr val="accent1">
                    <a:lumMod val="75000"/>
                  </a:schemeClr>
                </a:solidFill>
                <a:cs typeface="+mj-cs"/>
              </a:rPr>
              <a:t>Vernilization</a:t>
            </a:r>
            <a:r>
              <a:rPr lang="en-US" sz="2400" dirty="0">
                <a:cs typeface="+mj-cs"/>
              </a:rPr>
              <a:t> </a:t>
            </a:r>
            <a:r>
              <a:rPr lang="ar-IQ" sz="2400" dirty="0">
                <a:cs typeface="+mj-cs"/>
              </a:rPr>
              <a:t>كما في اللهانة.</a:t>
            </a:r>
          </a:p>
          <a:p>
            <a:pPr marL="457200" indent="-457200" algn="just" rtl="1">
              <a:buClr>
                <a:srgbClr val="FF3399"/>
              </a:buClr>
              <a:buFont typeface="+mj-lt"/>
              <a:buAutoNum type="arabicPeriod"/>
            </a:pPr>
            <a:r>
              <a:rPr lang="ar-IQ" sz="2400" dirty="0" smtClean="0">
                <a:cs typeface="+mj-cs"/>
              </a:rPr>
              <a:t>حدوث </a:t>
            </a:r>
            <a:r>
              <a:rPr lang="ar-IQ" sz="2400" dirty="0">
                <a:cs typeface="+mj-cs"/>
              </a:rPr>
              <a:t>نقص في الحاصل المبكر للخضراوات الصيفية مثل الطماطة والفلفل والباذنجان.</a:t>
            </a:r>
          </a:p>
          <a:p>
            <a:pPr marL="0" indent="0" algn="just" rtl="1">
              <a:buNone/>
            </a:pPr>
            <a:r>
              <a:rPr lang="ar-IQ" sz="2400" dirty="0">
                <a:cs typeface="+mj-cs"/>
              </a:rPr>
              <a:t>ومن التغيرات التي تحدث في النباتات اثناء أقلمتها:</a:t>
            </a:r>
          </a:p>
          <a:p>
            <a:pPr algn="just" rtl="1">
              <a:buClr>
                <a:srgbClr val="FF3399"/>
              </a:buClr>
              <a:buFont typeface="Wingdings" panose="05000000000000000000" pitchFamily="2" charset="2"/>
              <a:buChar char="§"/>
            </a:pPr>
            <a:r>
              <a:rPr lang="ar-IQ" sz="2400" dirty="0" smtClean="0">
                <a:cs typeface="+mj-cs"/>
              </a:rPr>
              <a:t>نقص </a:t>
            </a:r>
            <a:r>
              <a:rPr lang="ar-IQ" sz="2400" dirty="0">
                <a:cs typeface="+mj-cs"/>
              </a:rPr>
              <a:t>في: 1-  سرعة النمو 2- كمية النتح في وحدة المساحة 3- النسبة المئوية للماء القابل للانجماد.</a:t>
            </a:r>
          </a:p>
          <a:p>
            <a:pPr algn="just" rtl="1">
              <a:buClr>
                <a:srgbClr val="FF3399"/>
              </a:buClr>
              <a:buFont typeface="Wingdings" panose="05000000000000000000" pitchFamily="2" charset="2"/>
              <a:buChar char="§"/>
            </a:pPr>
            <a:r>
              <a:rPr lang="ar-IQ" sz="2400" dirty="0" smtClean="0">
                <a:cs typeface="+mj-cs"/>
              </a:rPr>
              <a:t>زيادة </a:t>
            </a:r>
            <a:r>
              <a:rPr lang="ar-IQ" sz="2400" dirty="0">
                <a:cs typeface="+mj-cs"/>
              </a:rPr>
              <a:t>في: 1- سمك طبقة الكيوتكل 2- المادة الشمعية التي تغطي الاوراق في بعض النباتات مثل اللهانة واحيانا يتكون لون وردي او بنفسجي على السيقان 3- المادة الجافة 4- النسبة المئوية للسكريات والمواد الغروية والمواد الصلبة الذائبة الكلية. </a:t>
            </a:r>
          </a:p>
          <a:p>
            <a:pPr marL="0" indent="0" algn="just" rtl="1">
              <a:buNone/>
            </a:pPr>
            <a:endParaRPr lang="en-US" sz="2400" dirty="0">
              <a:cs typeface="+mj-cs"/>
            </a:endParaRPr>
          </a:p>
        </p:txBody>
      </p:sp>
    </p:spTree>
    <p:extLst>
      <p:ext uri="{BB962C8B-B14F-4D97-AF65-F5344CB8AC3E}">
        <p14:creationId xmlns:p14="http://schemas.microsoft.com/office/powerpoint/2010/main" val="694339806"/>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194124"/>
              </p:ext>
            </p:extLst>
          </p:nvPr>
        </p:nvGraphicFramePr>
        <p:xfrm>
          <a:off x="228600" y="685800"/>
          <a:ext cx="86868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6065484"/>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800" b="1" dirty="0" smtClean="0">
                <a:solidFill>
                  <a:schemeClr val="accent2">
                    <a:lumMod val="75000"/>
                  </a:schemeClr>
                </a:solidFill>
              </a:rPr>
              <a:t>اولاً: </a:t>
            </a:r>
            <a:r>
              <a:rPr lang="ar-IQ" sz="2800" b="1" dirty="0">
                <a:solidFill>
                  <a:schemeClr val="accent2">
                    <a:lumMod val="75000"/>
                  </a:schemeClr>
                </a:solidFill>
              </a:rPr>
              <a:t>العوامل الجوية</a:t>
            </a:r>
            <a:endParaRPr lang="en-US" sz="2800" b="1" dirty="0">
              <a:solidFill>
                <a:schemeClr val="accent2">
                  <a:lumMod val="75000"/>
                </a:schemeClr>
              </a:solidFill>
            </a:endParaRPr>
          </a:p>
        </p:txBody>
      </p:sp>
      <p:sp>
        <p:nvSpPr>
          <p:cNvPr id="3" name="Content Placeholder 2"/>
          <p:cNvSpPr>
            <a:spLocks noGrp="1"/>
          </p:cNvSpPr>
          <p:nvPr>
            <p:ph idx="1"/>
          </p:nvPr>
        </p:nvSpPr>
        <p:spPr/>
        <p:txBody>
          <a:bodyPr>
            <a:normAutofit fontScale="92500"/>
          </a:bodyPr>
          <a:lstStyle/>
          <a:p>
            <a:pPr algn="just" rtl="1">
              <a:buFont typeface="Wingdings" panose="05000000000000000000" pitchFamily="2" charset="2"/>
              <a:buChar char="Ø"/>
            </a:pPr>
            <a:r>
              <a:rPr lang="ar-IQ" sz="2400" b="1" dirty="0" smtClean="0">
                <a:solidFill>
                  <a:srgbClr val="FF0000"/>
                </a:solidFill>
                <a:cs typeface="+mj-cs"/>
              </a:rPr>
              <a:t>درجة </a:t>
            </a:r>
            <a:r>
              <a:rPr lang="ar-IQ" sz="2400" b="1" dirty="0">
                <a:solidFill>
                  <a:srgbClr val="FF0000"/>
                </a:solidFill>
                <a:cs typeface="+mj-cs"/>
              </a:rPr>
              <a:t>الحرارة </a:t>
            </a:r>
            <a:r>
              <a:rPr lang="en-US" sz="2400" b="1" dirty="0">
                <a:solidFill>
                  <a:srgbClr val="FF0000"/>
                </a:solidFill>
                <a:cs typeface="+mj-cs"/>
              </a:rPr>
              <a:t>Temperature</a:t>
            </a:r>
          </a:p>
          <a:p>
            <a:pPr marL="0" indent="0" algn="just" rtl="1">
              <a:buNone/>
            </a:pPr>
            <a:r>
              <a:rPr lang="en-US" sz="2400" dirty="0">
                <a:cs typeface="+mj-cs"/>
              </a:rPr>
              <a:t> </a:t>
            </a:r>
            <a:r>
              <a:rPr lang="ar-IQ" sz="2400" dirty="0" smtClean="0">
                <a:cs typeface="+mj-cs"/>
              </a:rPr>
              <a:t>      </a:t>
            </a:r>
            <a:r>
              <a:rPr lang="ar-IQ" sz="2400" dirty="0" smtClean="0"/>
              <a:t>لكل </a:t>
            </a:r>
            <a:r>
              <a:rPr lang="ar-IQ" sz="2400" dirty="0"/>
              <a:t>محصول </a:t>
            </a:r>
            <a:r>
              <a:rPr lang="ar-IQ" sz="2400" dirty="0" smtClean="0">
                <a:cs typeface="+mj-cs"/>
              </a:rPr>
              <a:t>هناك </a:t>
            </a:r>
            <a:r>
              <a:rPr lang="ar-IQ" sz="2400" dirty="0">
                <a:cs typeface="+mj-cs"/>
              </a:rPr>
              <a:t>ثلاث درجات حرارية معينة </a:t>
            </a:r>
            <a:r>
              <a:rPr lang="ar-IQ" sz="2400" dirty="0" smtClean="0">
                <a:cs typeface="+mj-cs"/>
              </a:rPr>
              <a:t>هي</a:t>
            </a:r>
            <a:r>
              <a:rPr lang="ar-IQ" sz="2400" dirty="0">
                <a:cs typeface="+mj-cs"/>
              </a:rPr>
              <a:t>:</a:t>
            </a:r>
          </a:p>
          <a:p>
            <a:pPr marL="457200" indent="-457200" algn="just" rtl="1">
              <a:buClr>
                <a:srgbClr val="FF3399"/>
              </a:buClr>
              <a:buFont typeface="+mj-lt"/>
              <a:buAutoNum type="arabicPeriod"/>
            </a:pPr>
            <a:r>
              <a:rPr lang="ar-IQ" sz="2400" dirty="0" smtClean="0">
                <a:cs typeface="+mj-cs"/>
              </a:rPr>
              <a:t>درجة </a:t>
            </a:r>
            <a:r>
              <a:rPr lang="ar-IQ" sz="2400" dirty="0">
                <a:cs typeface="+mj-cs"/>
              </a:rPr>
              <a:t>الحرارة المثلى </a:t>
            </a:r>
            <a:r>
              <a:rPr lang="en-US" sz="2400" dirty="0">
                <a:solidFill>
                  <a:schemeClr val="accent1">
                    <a:lumMod val="75000"/>
                  </a:schemeClr>
                </a:solidFill>
                <a:cs typeface="+mj-cs"/>
              </a:rPr>
              <a:t>Optimum tem. </a:t>
            </a:r>
            <a:r>
              <a:rPr lang="ar-IQ" sz="2400" dirty="0" smtClean="0">
                <a:solidFill>
                  <a:schemeClr val="accent1">
                    <a:lumMod val="75000"/>
                  </a:schemeClr>
                </a:solidFill>
                <a:cs typeface="+mj-cs"/>
              </a:rPr>
              <a:t>:</a:t>
            </a:r>
            <a:r>
              <a:rPr lang="ar-IQ" sz="2400" dirty="0" smtClean="0">
                <a:cs typeface="+mj-cs"/>
              </a:rPr>
              <a:t>هي </a:t>
            </a:r>
            <a:r>
              <a:rPr lang="ar-IQ" sz="2400" dirty="0">
                <a:cs typeface="+mj-cs"/>
              </a:rPr>
              <a:t>عبارة عن درجة الحرارة التي ينمو فيها النبات النمو الامثل بحيث تكون جميع العمليات الحيوية والفسيولوجية وعمليات النمو الظاهرية جميعها على امثل وجه بالنسبة لدرجات الحرارة الاخرى. </a:t>
            </a:r>
          </a:p>
          <a:p>
            <a:pPr marL="457200" indent="-457200" algn="just" rtl="1">
              <a:buClr>
                <a:srgbClr val="FF3399"/>
              </a:buClr>
              <a:buFont typeface="+mj-lt"/>
              <a:buAutoNum type="arabicPeriod"/>
            </a:pPr>
            <a:r>
              <a:rPr lang="ar-IQ" sz="2400" dirty="0" smtClean="0"/>
              <a:t>درجة </a:t>
            </a:r>
            <a:r>
              <a:rPr lang="ar-IQ" sz="2400" dirty="0"/>
              <a:t>الحرارة </a:t>
            </a:r>
            <a:r>
              <a:rPr lang="ar-IQ" sz="2400" dirty="0" smtClean="0"/>
              <a:t>العليا: </a:t>
            </a:r>
            <a:r>
              <a:rPr lang="ar-IQ" sz="2400" dirty="0" smtClean="0">
                <a:cs typeface="+mj-cs"/>
              </a:rPr>
              <a:t>اذا </a:t>
            </a:r>
            <a:r>
              <a:rPr lang="ar-IQ" sz="2400" dirty="0">
                <a:cs typeface="+mj-cs"/>
              </a:rPr>
              <a:t>ارتفعت درجة الحرارة عن الدرجة المثلى يبدا النمو بالانخفاض بما في ذلك العمليات الحيوية والفسيولوجية الاخرى حتى تصل الى درجة معينة من الحرارة يتوقف عندها النمو كليا وهذه تعرف بدرجة الحرارة العليا او العظمى. </a:t>
            </a:r>
          </a:p>
          <a:p>
            <a:pPr marL="457200" indent="-457200" algn="just" rtl="1">
              <a:buClr>
                <a:srgbClr val="FF3399"/>
              </a:buClr>
              <a:buFont typeface="+mj-lt"/>
              <a:buAutoNum type="arabicPeriod"/>
            </a:pPr>
            <a:r>
              <a:rPr lang="ar-IQ" sz="2400" dirty="0">
                <a:cs typeface="+mj-cs"/>
              </a:rPr>
              <a:t> </a:t>
            </a:r>
            <a:r>
              <a:rPr lang="ar-IQ" sz="2400" dirty="0"/>
              <a:t>درجة الحرارة </a:t>
            </a:r>
            <a:r>
              <a:rPr lang="ar-IQ" sz="2400" dirty="0" smtClean="0"/>
              <a:t>المنخفضة: </a:t>
            </a:r>
            <a:r>
              <a:rPr lang="ar-IQ" sz="2400" dirty="0" smtClean="0">
                <a:cs typeface="+mj-cs"/>
              </a:rPr>
              <a:t>وبنفس </a:t>
            </a:r>
            <a:r>
              <a:rPr lang="ar-IQ" sz="2400" dirty="0">
                <a:cs typeface="+mj-cs"/>
              </a:rPr>
              <a:t>الكيفية اذا انخفضت درجة الحرارة عن درجة الحرارة المثلى يبدا النمو  بالانخفاض تدريجيا حتى يتوقف عند درجة الحرارة المنخفضة (الدنيا او الصغرى).</a:t>
            </a:r>
          </a:p>
          <a:p>
            <a:pPr marL="0" indent="0" algn="just" rtl="1">
              <a:buNone/>
            </a:pPr>
            <a:endParaRPr lang="en-US" sz="2400" dirty="0">
              <a:cs typeface="+mj-cs"/>
            </a:endParaRPr>
          </a:p>
        </p:txBody>
      </p:sp>
    </p:spTree>
    <p:extLst>
      <p:ext uri="{BB962C8B-B14F-4D97-AF65-F5344CB8AC3E}">
        <p14:creationId xmlns:p14="http://schemas.microsoft.com/office/powerpoint/2010/main" val="1965101406"/>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172200"/>
          </a:xfrm>
        </p:spPr>
        <p:txBody>
          <a:bodyPr>
            <a:normAutofit fontScale="92500"/>
          </a:bodyPr>
          <a:lstStyle/>
          <a:p>
            <a:pPr marL="0" indent="0" algn="just" rtl="1">
              <a:buNone/>
            </a:pPr>
            <a:endParaRPr lang="ar-IQ" sz="2400" dirty="0" smtClean="0">
              <a:cs typeface="+mj-cs"/>
            </a:endParaRPr>
          </a:p>
          <a:p>
            <a:pPr marL="0" indent="0" algn="just" rtl="1">
              <a:buNone/>
            </a:pPr>
            <a:endParaRPr lang="ar-IQ" sz="2400" dirty="0">
              <a:cs typeface="+mj-cs"/>
            </a:endParaRPr>
          </a:p>
          <a:p>
            <a:pPr algn="just" rtl="1"/>
            <a:r>
              <a:rPr lang="ar-IQ" sz="2400" dirty="0" smtClean="0">
                <a:cs typeface="+mj-cs"/>
              </a:rPr>
              <a:t>تعد </a:t>
            </a:r>
            <a:r>
              <a:rPr lang="ar-IQ" sz="2400" dirty="0">
                <a:cs typeface="+mj-cs"/>
              </a:rPr>
              <a:t>درجة الحرارة من اهم العوامل الجوية التي تؤثر في نمو نباتات الخضر ويعود اليها التوزيع الجغرافي للنباتات واستنادا الى تاثيراتها تقسم محاصيل الخضر الى قسمين شتوية تختلف احتياجاتها من حيث </a:t>
            </a:r>
            <a:r>
              <a:rPr lang="ar-IQ" sz="2400" dirty="0" smtClean="0">
                <a:cs typeface="+mj-cs"/>
              </a:rPr>
              <a:t>الحرارة، </a:t>
            </a:r>
            <a:r>
              <a:rPr lang="ar-IQ" sz="2400" dirty="0">
                <a:cs typeface="+mj-cs"/>
              </a:rPr>
              <a:t>وصيفية لكل محصول منها متطلبات معينة حسب فترة حياته, </a:t>
            </a:r>
            <a:endParaRPr lang="ar-IQ" sz="2400" dirty="0" smtClean="0">
              <a:cs typeface="+mj-cs"/>
            </a:endParaRPr>
          </a:p>
          <a:p>
            <a:pPr algn="just" rtl="1"/>
            <a:r>
              <a:rPr lang="ar-IQ" sz="2400" dirty="0" smtClean="0">
                <a:cs typeface="+mj-cs"/>
              </a:rPr>
              <a:t>الا </a:t>
            </a:r>
            <a:r>
              <a:rPr lang="ar-IQ" sz="2400" dirty="0">
                <a:cs typeface="+mj-cs"/>
              </a:rPr>
              <a:t>ان هذا التقسيم غير ثابت وان اغلب محاصيل الخضر يلائمها درجات حرارة بين 24 – 30 م◦ ويتوقف النمو اذا قلت عن خمسة درجات مئوية وكذلك اذا زادت عن 40 م◦ </a:t>
            </a:r>
            <a:endParaRPr lang="ar-IQ" sz="2400" dirty="0" smtClean="0">
              <a:cs typeface="+mj-cs"/>
            </a:endParaRPr>
          </a:p>
          <a:p>
            <a:pPr algn="just" rtl="1"/>
            <a:r>
              <a:rPr lang="ar-IQ" sz="2400" dirty="0" smtClean="0">
                <a:cs typeface="+mj-cs"/>
              </a:rPr>
              <a:t>وهناك </a:t>
            </a:r>
            <a:r>
              <a:rPr lang="ar-IQ" sz="2400" dirty="0">
                <a:cs typeface="+mj-cs"/>
              </a:rPr>
              <a:t>بعض النباتات التي تقاوم درجات الحرارة المنخفضة جدا كما في السبانغ واللهانة </a:t>
            </a:r>
            <a:endParaRPr lang="ar-IQ" sz="2400" dirty="0" smtClean="0">
              <a:cs typeface="+mj-cs"/>
            </a:endParaRPr>
          </a:p>
          <a:p>
            <a:pPr algn="just" rtl="1"/>
            <a:r>
              <a:rPr lang="ar-IQ" sz="2400" dirty="0" smtClean="0">
                <a:cs typeface="+mj-cs"/>
              </a:rPr>
              <a:t>وهناك </a:t>
            </a:r>
            <a:r>
              <a:rPr lang="ar-IQ" sz="2400" dirty="0">
                <a:cs typeface="+mj-cs"/>
              </a:rPr>
              <a:t>محاصيل تلائمها درجات الحرارة المنخفضة ولكنها لاتقاوم الانجماد مثل القرنابيط والخس </a:t>
            </a:r>
            <a:r>
              <a:rPr lang="ar-IQ" sz="2400" dirty="0" smtClean="0">
                <a:cs typeface="+mj-cs"/>
              </a:rPr>
              <a:t>والجزر</a:t>
            </a:r>
          </a:p>
          <a:p>
            <a:pPr algn="just" rtl="1"/>
            <a:r>
              <a:rPr lang="ar-IQ" sz="2400" dirty="0" smtClean="0">
                <a:cs typeface="+mj-cs"/>
              </a:rPr>
              <a:t> </a:t>
            </a:r>
            <a:r>
              <a:rPr lang="ar-IQ" sz="2400" dirty="0">
                <a:cs typeface="+mj-cs"/>
              </a:rPr>
              <a:t>وهناك محاصيل تحتاج الى درجات حرارة منخفضة نوعا ما بالرغم من انها صيفية مثل الفلفل </a:t>
            </a:r>
            <a:endParaRPr lang="ar-IQ" sz="2400" dirty="0" smtClean="0">
              <a:cs typeface="+mj-cs"/>
            </a:endParaRPr>
          </a:p>
          <a:p>
            <a:pPr algn="just" rtl="1"/>
            <a:r>
              <a:rPr lang="ar-IQ" sz="2400" dirty="0" smtClean="0">
                <a:cs typeface="+mj-cs"/>
              </a:rPr>
              <a:t>وبعضها </a:t>
            </a:r>
            <a:r>
              <a:rPr lang="ar-IQ" sz="2400" dirty="0">
                <a:cs typeface="+mj-cs"/>
              </a:rPr>
              <a:t>تتحمل درجات الحرارة المرتفعة بالرغم من انها شتوية مثل السلق والبنجر(الشوندر) وبعضها تنجح في موسمين كما في البطاطا. </a:t>
            </a:r>
            <a:endParaRPr lang="en-US" sz="2400" dirty="0">
              <a:cs typeface="+mj-cs"/>
            </a:endParaRPr>
          </a:p>
        </p:txBody>
      </p:sp>
    </p:spTree>
    <p:extLst>
      <p:ext uri="{BB962C8B-B14F-4D97-AF65-F5344CB8AC3E}">
        <p14:creationId xmlns:p14="http://schemas.microsoft.com/office/powerpoint/2010/main" val="1140828813"/>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172200"/>
          </a:xfrm>
        </p:spPr>
        <p:txBody>
          <a:bodyPr>
            <a:normAutofit lnSpcReduction="10000"/>
          </a:bodyPr>
          <a:lstStyle/>
          <a:p>
            <a:pPr marL="0" indent="0" algn="just" rtl="1">
              <a:buNone/>
            </a:pPr>
            <a:endParaRPr lang="ar-IQ" sz="2400" dirty="0" smtClean="0">
              <a:cs typeface="+mj-cs"/>
            </a:endParaRPr>
          </a:p>
          <a:p>
            <a:pPr marL="0" indent="0" algn="just" rtl="1">
              <a:buNone/>
            </a:pPr>
            <a:endParaRPr lang="ar-IQ" sz="2400" dirty="0">
              <a:cs typeface="+mj-cs"/>
            </a:endParaRPr>
          </a:p>
          <a:p>
            <a:pPr algn="just" rtl="1"/>
            <a:r>
              <a:rPr lang="ar-IQ" sz="2400" dirty="0" smtClean="0">
                <a:cs typeface="+mj-cs"/>
              </a:rPr>
              <a:t>تتحكم </a:t>
            </a:r>
            <a:r>
              <a:rPr lang="ar-IQ" sz="2400" dirty="0">
                <a:cs typeface="+mj-cs"/>
              </a:rPr>
              <a:t>درجات الحرارة في جميع العمليات الحيوية والكيمياوية في النبات </a:t>
            </a:r>
            <a:r>
              <a:rPr lang="ar-IQ" sz="2400" dirty="0" smtClean="0">
                <a:cs typeface="+mj-cs"/>
              </a:rPr>
              <a:t>ومنها</a:t>
            </a:r>
          </a:p>
          <a:p>
            <a:pPr algn="just" rtl="1"/>
            <a:r>
              <a:rPr lang="ar-IQ" sz="2400" dirty="0" smtClean="0">
                <a:cs typeface="+mj-cs"/>
              </a:rPr>
              <a:t>عملية </a:t>
            </a:r>
            <a:r>
              <a:rPr lang="ar-IQ" sz="2400" dirty="0">
                <a:cs typeface="+mj-cs"/>
              </a:rPr>
              <a:t>النتح فمثلا عند ارتفاع درجة حرارة الجو فانها تؤدي الى زيادة فقد الماء اذ يزداد النتح بارتفاع درجة الحرارة الجو وتؤدي زيادة درجة الحرارة الى زيادة فقد المواد الغذائية لانها تؤدي الى زيادة سرعة التنفس وبالتالي قلة المواد الكربوهيدراتية. </a:t>
            </a:r>
            <a:endParaRPr lang="ar-IQ" sz="2400" dirty="0" smtClean="0">
              <a:cs typeface="+mj-cs"/>
            </a:endParaRPr>
          </a:p>
          <a:p>
            <a:pPr algn="just" rtl="1"/>
            <a:r>
              <a:rPr lang="ar-IQ" sz="2400" dirty="0" smtClean="0">
                <a:cs typeface="+mj-cs"/>
              </a:rPr>
              <a:t>بالنسبة </a:t>
            </a:r>
            <a:r>
              <a:rPr lang="ar-IQ" sz="2400" dirty="0">
                <a:cs typeface="+mj-cs"/>
              </a:rPr>
              <a:t>لعملية التمثيل الضوئي ففي المساء او الايام المعتمة يكون العامل المحدد هو الضوء وفي الايام المشمسة يكون ثاني اوكسيد الكاربون هو المحدد لهذه العملية الا اذا وصلت درجة الحرارة 10◦م او اقل اي ان درجة الحرارة العالية لاتعمل ابدا على زيادة معدل تصنيع الغذاء في النبات ويظهر تاثيرها عند انخفاض درجة الحرارة. </a:t>
            </a:r>
            <a:endParaRPr lang="ar-IQ" sz="2400" dirty="0" smtClean="0">
              <a:cs typeface="+mj-cs"/>
            </a:endParaRPr>
          </a:p>
          <a:p>
            <a:pPr algn="just" rtl="1"/>
            <a:r>
              <a:rPr lang="ar-IQ" sz="2400" dirty="0" smtClean="0">
                <a:cs typeface="+mj-cs"/>
              </a:rPr>
              <a:t>هناك </a:t>
            </a:r>
            <a:r>
              <a:rPr lang="ar-IQ" sz="2400" dirty="0">
                <a:cs typeface="+mj-cs"/>
              </a:rPr>
              <a:t>بعض الخضراوات التي تقاوم الحرارة المنخفضة لوجود طبقة شمعية على اوراقها كما في اللهانة</a:t>
            </a:r>
            <a:r>
              <a:rPr lang="ar-IQ" sz="2400" dirty="0" smtClean="0">
                <a:cs typeface="+mj-cs"/>
              </a:rPr>
              <a:t>.</a:t>
            </a:r>
          </a:p>
          <a:p>
            <a:pPr algn="just" rtl="1"/>
            <a:r>
              <a:rPr lang="ar-IQ" sz="2400" dirty="0" smtClean="0">
                <a:cs typeface="+mj-cs"/>
              </a:rPr>
              <a:t> </a:t>
            </a:r>
            <a:r>
              <a:rPr lang="ar-IQ" sz="2400" dirty="0">
                <a:cs typeface="+mj-cs"/>
              </a:rPr>
              <a:t>كما ان شكل الورقة له علاقة بمقاومة النبات للانجماد فمثلا في السبانغ الاوراق المجعدة تكون لها قابلية لمقاومة الانجماد اكثر من الاوراق الملساء. </a:t>
            </a:r>
            <a:endParaRPr lang="en-US" sz="2400" dirty="0">
              <a:cs typeface="+mj-cs"/>
            </a:endParaRPr>
          </a:p>
        </p:txBody>
      </p:sp>
    </p:spTree>
    <p:extLst>
      <p:ext uri="{BB962C8B-B14F-4D97-AF65-F5344CB8AC3E}">
        <p14:creationId xmlns:p14="http://schemas.microsoft.com/office/powerpoint/2010/main" val="907463907"/>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r>
              <a:rPr lang="ar-IQ" sz="2400" dirty="0" smtClean="0">
                <a:cs typeface="+mj-cs"/>
              </a:rPr>
              <a:t>     </a:t>
            </a:r>
          </a:p>
          <a:p>
            <a:pPr marL="0" indent="0" algn="just" rtl="1">
              <a:buNone/>
            </a:pPr>
            <a:endParaRPr lang="ar-IQ" sz="2400" dirty="0">
              <a:cs typeface="+mj-cs"/>
            </a:endParaRPr>
          </a:p>
          <a:p>
            <a:pPr algn="just" rtl="1"/>
            <a:r>
              <a:rPr lang="ar-IQ" sz="2400" dirty="0" smtClean="0">
                <a:cs typeface="+mj-cs"/>
              </a:rPr>
              <a:t>كذلك </a:t>
            </a:r>
            <a:r>
              <a:rPr lang="ar-IQ" sz="2400" dirty="0">
                <a:cs typeface="+mj-cs"/>
              </a:rPr>
              <a:t>تختلف تاثيرات درجات الحرارة باختلاف نوع النبات فمثلا عند ارتفاع درجة الحرارة الى 21م◦ تؤدي الى عدم التفاف الاوراق في اللهانة وقلة التجاعيد في اوراق السبانغ ووقف النمو الخضري في الكرفس في حين تعتبر مثالية لبعض المحاصيل مثل اللوبيا والفاصوليا. </a:t>
            </a:r>
            <a:endParaRPr lang="ar-IQ" sz="2400" dirty="0" smtClean="0">
              <a:cs typeface="+mj-cs"/>
            </a:endParaRPr>
          </a:p>
          <a:p>
            <a:pPr algn="just" rtl="1"/>
            <a:r>
              <a:rPr lang="ar-IQ" sz="2400" dirty="0" smtClean="0">
                <a:cs typeface="+mj-cs"/>
              </a:rPr>
              <a:t>تؤثر </a:t>
            </a:r>
            <a:r>
              <a:rPr lang="ar-IQ" sz="2400" dirty="0">
                <a:cs typeface="+mj-cs"/>
              </a:rPr>
              <a:t>درجات الحرارة ايضا على السيقان الهوائية ويتوقف تاثيرها حسب نوع </a:t>
            </a:r>
            <a:r>
              <a:rPr lang="ar-IQ" sz="2400" dirty="0" smtClean="0">
                <a:cs typeface="+mj-cs"/>
              </a:rPr>
              <a:t>المحصول.</a:t>
            </a:r>
            <a:endParaRPr lang="en-US" sz="2400" dirty="0">
              <a:cs typeface="+mj-cs"/>
            </a:endParaRPr>
          </a:p>
        </p:txBody>
      </p:sp>
    </p:spTree>
    <p:extLst>
      <p:ext uri="{BB962C8B-B14F-4D97-AF65-F5344CB8AC3E}">
        <p14:creationId xmlns:p14="http://schemas.microsoft.com/office/powerpoint/2010/main" val="69117041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a:bodyPr>
          <a:lstStyle/>
          <a:p>
            <a:pPr marL="0" indent="0" algn="r" rtl="1">
              <a:buNone/>
            </a:pPr>
            <a:r>
              <a:rPr lang="ar-IQ" sz="2800" b="1" dirty="0" smtClean="0">
                <a:solidFill>
                  <a:schemeClr val="accent2">
                    <a:lumMod val="75000"/>
                  </a:schemeClr>
                </a:solidFill>
                <a:cs typeface="+mj-cs"/>
              </a:rPr>
              <a:t>في المحاضرة السابقة تكلمناعن:</a:t>
            </a:r>
          </a:p>
          <a:p>
            <a:pPr lvl="0" algn="just" rtl="1">
              <a:lnSpc>
                <a:spcPct val="150000"/>
              </a:lnSpc>
              <a:spcBef>
                <a:spcPts val="0"/>
              </a:spcBef>
              <a:buClr>
                <a:srgbClr val="FF3399"/>
              </a:buClr>
              <a:buFont typeface="Symbol"/>
              <a:buChar char=""/>
            </a:pPr>
            <a:r>
              <a:rPr lang="ar-IQ" sz="2400" dirty="0">
                <a:latin typeface="Times New Roman"/>
                <a:ea typeface="Times New Roman"/>
                <a:cs typeface="+mj-cs"/>
              </a:rPr>
              <a:t>الهدف العام من دراسة إنتاج الخضراوات </a:t>
            </a:r>
            <a:r>
              <a:rPr lang="en-US" sz="2400" dirty="0" smtClean="0">
                <a:solidFill>
                  <a:schemeClr val="accent1">
                    <a:lumMod val="75000"/>
                  </a:schemeClr>
                </a:solidFill>
                <a:latin typeface="Times New Roman"/>
                <a:ea typeface="Times New Roman"/>
                <a:cs typeface="+mj-cs"/>
              </a:rPr>
              <a:t>Vegetable Production</a:t>
            </a:r>
            <a:endParaRPr lang="ar-IQ" sz="2400" dirty="0" smtClean="0">
              <a:solidFill>
                <a:schemeClr val="accent1">
                  <a:lumMod val="75000"/>
                </a:schemeClr>
              </a:solidFill>
              <a:latin typeface="Times New Roman"/>
              <a:ea typeface="Times New Roman"/>
              <a:cs typeface="+mj-cs"/>
            </a:endParaRPr>
          </a:p>
          <a:p>
            <a:pPr lvl="0" algn="just" rtl="1">
              <a:lnSpc>
                <a:spcPct val="150000"/>
              </a:lnSpc>
              <a:spcBef>
                <a:spcPts val="0"/>
              </a:spcBef>
              <a:buClr>
                <a:srgbClr val="FF3399"/>
              </a:buClr>
              <a:buFont typeface="Symbol"/>
              <a:buChar char=""/>
            </a:pPr>
            <a:r>
              <a:rPr lang="ar-IQ" sz="2400" dirty="0" smtClean="0">
                <a:latin typeface="Times New Roman"/>
                <a:ea typeface="Times New Roman"/>
                <a:cs typeface="+mj-cs"/>
              </a:rPr>
              <a:t>تعريف محاصيل الخضر ومناطق انتاجها في العالم والعراق.</a:t>
            </a:r>
          </a:p>
          <a:p>
            <a:pPr lvl="0" algn="just" rtl="1">
              <a:lnSpc>
                <a:spcPct val="150000"/>
              </a:lnSpc>
              <a:spcBef>
                <a:spcPts val="0"/>
              </a:spcBef>
              <a:buClr>
                <a:srgbClr val="FF3399"/>
              </a:buClr>
              <a:buFont typeface="Symbol"/>
              <a:buChar char=""/>
            </a:pPr>
            <a:r>
              <a:rPr lang="ar-IQ" sz="2400" dirty="0" smtClean="0">
                <a:latin typeface="Times New Roman"/>
                <a:ea typeface="Times New Roman"/>
                <a:cs typeface="+mj-cs"/>
              </a:rPr>
              <a:t>القيمة الغذائية لمحاصيل الخضر ومحتواها من الفيتامينات والاملاح المعدنية والبروتينات والكاربوهيدرات.</a:t>
            </a:r>
          </a:p>
          <a:p>
            <a:pPr marL="0" lvl="0" indent="0" algn="just" rtl="1">
              <a:lnSpc>
                <a:spcPct val="150000"/>
              </a:lnSpc>
              <a:spcBef>
                <a:spcPts val="0"/>
              </a:spcBef>
              <a:buClr>
                <a:srgbClr val="FF3399"/>
              </a:buClr>
              <a:buNone/>
            </a:pPr>
            <a:endParaRPr lang="ar-IQ" sz="2400" dirty="0" smtClean="0">
              <a:latin typeface="Times New Roman"/>
              <a:ea typeface="Times New Roman"/>
              <a:cs typeface="+mj-cs"/>
            </a:endParaRPr>
          </a:p>
          <a:p>
            <a:pPr marL="0" lvl="0" indent="0" algn="just" rtl="1">
              <a:lnSpc>
                <a:spcPct val="150000"/>
              </a:lnSpc>
              <a:spcBef>
                <a:spcPts val="0"/>
              </a:spcBef>
              <a:buClr>
                <a:srgbClr val="FF3399"/>
              </a:buClr>
              <a:buNone/>
            </a:pPr>
            <a:r>
              <a:rPr lang="ar-IQ" sz="2800" b="1" dirty="0" smtClean="0">
                <a:solidFill>
                  <a:schemeClr val="accent2">
                    <a:lumMod val="75000"/>
                  </a:schemeClr>
                </a:solidFill>
                <a:latin typeface="Times New Roman"/>
                <a:ea typeface="Times New Roman"/>
                <a:cs typeface="+mj-cs"/>
              </a:rPr>
              <a:t>في محاضرة اليوم سوف نتكلم عن :</a:t>
            </a:r>
          </a:p>
          <a:p>
            <a:pPr lvl="0" algn="just" rtl="1">
              <a:lnSpc>
                <a:spcPct val="150000"/>
              </a:lnSpc>
              <a:spcBef>
                <a:spcPts val="0"/>
              </a:spcBef>
              <a:buClr>
                <a:srgbClr val="FF3399"/>
              </a:buClr>
            </a:pPr>
            <a:r>
              <a:rPr lang="ar-IQ" sz="2400" dirty="0" smtClean="0">
                <a:latin typeface="Times New Roman"/>
                <a:ea typeface="Times New Roman"/>
                <a:cs typeface="+mj-cs"/>
              </a:rPr>
              <a:t>الشتل  </a:t>
            </a:r>
            <a:r>
              <a:rPr lang="ar-IQ" sz="2400" dirty="0">
                <a:latin typeface="Times New Roman"/>
                <a:ea typeface="Times New Roman"/>
                <a:cs typeface="+mj-cs"/>
              </a:rPr>
              <a:t>والأقلمة  في محاصيل الخضر.</a:t>
            </a:r>
          </a:p>
          <a:p>
            <a:pPr lvl="0" algn="just" rtl="1">
              <a:lnSpc>
                <a:spcPct val="150000"/>
              </a:lnSpc>
              <a:spcBef>
                <a:spcPts val="0"/>
              </a:spcBef>
              <a:buClr>
                <a:srgbClr val="FF3399"/>
              </a:buClr>
            </a:pPr>
            <a:r>
              <a:rPr lang="ar-IQ" sz="2400" dirty="0">
                <a:latin typeface="Times New Roman"/>
                <a:ea typeface="Times New Roman"/>
                <a:cs typeface="+mj-cs"/>
              </a:rPr>
              <a:t>فوائد وعيوب عملية الشتل. </a:t>
            </a:r>
          </a:p>
          <a:p>
            <a:pPr lvl="0" algn="just" rtl="1">
              <a:lnSpc>
                <a:spcPct val="150000"/>
              </a:lnSpc>
              <a:spcBef>
                <a:spcPts val="0"/>
              </a:spcBef>
              <a:buClr>
                <a:srgbClr val="FF3399"/>
              </a:buClr>
            </a:pPr>
            <a:r>
              <a:rPr lang="ar-IQ" sz="2400" dirty="0">
                <a:latin typeface="Times New Roman"/>
                <a:ea typeface="Times New Roman"/>
                <a:cs typeface="+mj-cs"/>
              </a:rPr>
              <a:t>العوامل المؤثرة في نمو محاصيل الخضر.</a:t>
            </a:r>
          </a:p>
          <a:p>
            <a:pPr marL="0" lvl="0" indent="0" algn="just" rtl="1">
              <a:lnSpc>
                <a:spcPct val="150000"/>
              </a:lnSpc>
              <a:spcBef>
                <a:spcPts val="0"/>
              </a:spcBef>
              <a:buClr>
                <a:srgbClr val="FF3399"/>
              </a:buClr>
              <a:buNone/>
            </a:pPr>
            <a:r>
              <a:rPr lang="ar-IQ" sz="2400" dirty="0">
                <a:latin typeface="Times New Roman"/>
                <a:ea typeface="Times New Roman"/>
                <a:cs typeface="+mj-cs"/>
              </a:rPr>
              <a:t> </a:t>
            </a:r>
          </a:p>
          <a:p>
            <a:pPr marL="0" lvl="0" indent="0" algn="just" rtl="1">
              <a:lnSpc>
                <a:spcPct val="150000"/>
              </a:lnSpc>
              <a:spcBef>
                <a:spcPts val="0"/>
              </a:spcBef>
              <a:buClr>
                <a:srgbClr val="FF3399"/>
              </a:buClr>
              <a:buNone/>
            </a:pPr>
            <a:endParaRPr lang="ar-IQ" sz="2400" dirty="0" smtClean="0">
              <a:latin typeface="Times New Roman"/>
              <a:ea typeface="Times New Roman"/>
              <a:cs typeface="+mj-cs"/>
            </a:endParaRPr>
          </a:p>
          <a:p>
            <a:pPr lvl="0" algn="just" rtl="1">
              <a:lnSpc>
                <a:spcPct val="150000"/>
              </a:lnSpc>
              <a:spcBef>
                <a:spcPts val="0"/>
              </a:spcBef>
              <a:buFont typeface="Symbol"/>
              <a:buChar char=""/>
            </a:pPr>
            <a:endParaRPr lang="ar-IQ" sz="2400" b="1" dirty="0" smtClean="0">
              <a:latin typeface="Times New Roman"/>
              <a:ea typeface="Times New Roman"/>
              <a:cs typeface="+mj-cs"/>
            </a:endParaRPr>
          </a:p>
          <a:p>
            <a:pPr lvl="0" algn="just" rtl="1">
              <a:lnSpc>
                <a:spcPct val="150000"/>
              </a:lnSpc>
              <a:spcBef>
                <a:spcPts val="0"/>
              </a:spcBef>
              <a:buFont typeface="Symbol"/>
              <a:buChar char=""/>
            </a:pPr>
            <a:endParaRPr lang="en-US" sz="2400" dirty="0">
              <a:latin typeface="Times New Roman"/>
              <a:ea typeface="Times New Roman"/>
              <a:cs typeface="+mj-cs"/>
            </a:endParaRPr>
          </a:p>
          <a:p>
            <a:pPr marL="0" indent="0" algn="r" rtl="1">
              <a:buNone/>
            </a:pPr>
            <a:endParaRPr lang="ar-IQ" dirty="0">
              <a:cs typeface="+mj-cs"/>
            </a:endParaRPr>
          </a:p>
          <a:p>
            <a:pPr marL="0" indent="0" algn="r" rtl="1">
              <a:buNone/>
            </a:pPr>
            <a:endParaRPr lang="ar-IQ" dirty="0" smtClean="0">
              <a:cs typeface="+mj-cs"/>
            </a:endParaRPr>
          </a:p>
        </p:txBody>
      </p:sp>
    </p:spTree>
    <p:extLst>
      <p:ext uri="{BB962C8B-B14F-4D97-AF65-F5344CB8AC3E}">
        <p14:creationId xmlns:p14="http://schemas.microsoft.com/office/powerpoint/2010/main" val="2437626619"/>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rtl="1"/>
            <a:r>
              <a:rPr lang="ar-IQ" sz="2400" dirty="0"/>
              <a:t>تكون</a:t>
            </a:r>
            <a:r>
              <a:rPr lang="ar-IQ" sz="2400" dirty="0" smtClean="0">
                <a:cs typeface="+mj-cs"/>
              </a:rPr>
              <a:t> اهم </a:t>
            </a:r>
            <a:r>
              <a:rPr lang="ar-IQ" sz="2400" dirty="0">
                <a:cs typeface="+mj-cs"/>
              </a:rPr>
              <a:t>التأثيرات لدرجات الحرارة </a:t>
            </a:r>
            <a:r>
              <a:rPr lang="ar-IQ" sz="2400" dirty="0" smtClean="0">
                <a:cs typeface="+mj-cs"/>
              </a:rPr>
              <a:t>على </a:t>
            </a:r>
            <a:r>
              <a:rPr lang="ar-IQ" sz="2400" dirty="0">
                <a:cs typeface="+mj-cs"/>
              </a:rPr>
              <a:t>ازهار </a:t>
            </a:r>
            <a:r>
              <a:rPr lang="ar-IQ" sz="2400" dirty="0" smtClean="0">
                <a:cs typeface="+mj-cs"/>
              </a:rPr>
              <a:t>النباتات، </a:t>
            </a:r>
            <a:r>
              <a:rPr lang="ar-IQ" sz="2400" dirty="0">
                <a:cs typeface="+mj-cs"/>
              </a:rPr>
              <a:t>وتختلف المحاصيل فيما بينها اختلافا كبيرا فبعضها يحتاج الى درجات حرارة منخفضة واخرى الى درجات حرارة مرتفعة وهذا مرتبط بالفترة </a:t>
            </a:r>
            <a:r>
              <a:rPr lang="ar-IQ" sz="2400" dirty="0" smtClean="0">
                <a:cs typeface="+mj-cs"/>
              </a:rPr>
              <a:t>الضوئية</a:t>
            </a:r>
          </a:p>
          <a:p>
            <a:pPr algn="just" rtl="1"/>
            <a:r>
              <a:rPr lang="ar-IQ" sz="2400" dirty="0" smtClean="0">
                <a:cs typeface="+mj-cs"/>
              </a:rPr>
              <a:t> </a:t>
            </a:r>
            <a:r>
              <a:rPr lang="ar-IQ" sz="2400" dirty="0">
                <a:cs typeface="+mj-cs"/>
              </a:rPr>
              <a:t>في حين ان هناك نباتات اخرى لها مجال واسع من درجات الحرارة لكي تزهر ويعد الخس واللوبيا والبطيخ من النباتات التي تلائمها درجات الحرارة </a:t>
            </a:r>
            <a:r>
              <a:rPr lang="ar-IQ" sz="2400" dirty="0" smtClean="0">
                <a:cs typeface="+mj-cs"/>
              </a:rPr>
              <a:t>العالية</a:t>
            </a:r>
          </a:p>
          <a:p>
            <a:pPr algn="just" rtl="1"/>
            <a:r>
              <a:rPr lang="ar-IQ" sz="2400" dirty="0" smtClean="0">
                <a:cs typeface="+mj-cs"/>
              </a:rPr>
              <a:t> </a:t>
            </a:r>
            <a:r>
              <a:rPr lang="ar-IQ" sz="2400" dirty="0">
                <a:cs typeface="+mj-cs"/>
              </a:rPr>
              <a:t>في حين يعد الكرفس والجزر واللهانة والبنجر(الشوندر) من النباتات التي تلائمها درجات الحرارة المنخفضة, </a:t>
            </a:r>
            <a:endParaRPr lang="ar-IQ" sz="2400" dirty="0" smtClean="0">
              <a:cs typeface="+mj-cs"/>
            </a:endParaRPr>
          </a:p>
          <a:p>
            <a:pPr algn="just" rtl="1"/>
            <a:r>
              <a:rPr lang="ar-IQ" sz="2400" dirty="0" smtClean="0">
                <a:cs typeface="+mj-cs"/>
              </a:rPr>
              <a:t>ويختلف </a:t>
            </a:r>
            <a:r>
              <a:rPr lang="ar-IQ" sz="2400" dirty="0">
                <a:cs typeface="+mj-cs"/>
              </a:rPr>
              <a:t>تأثير درجات الحرارة حسب نوع النبات والفترة الضوئية وفي احدى التجارب على نباتات احد اصناف الخس وجد ان تعريض النباتات الى درجة حرارة 21-27م◦ لم تتكون الرؤؤس واتجهت النباتات للتزهير وعند تعريضها الى 16-21م◦ تكونت الرؤؤس اولا تم اتجهت للتزهير بعد ذلك وعند تعريضها الى 10-16م◦ تكونت الرؤؤس فقط وببطء مما يدل على  النبات يتجه للتزهير كلما ارتفعت درجة الحرارة والعكس صحيح. </a:t>
            </a:r>
            <a:endParaRPr lang="en-US" sz="2400" dirty="0">
              <a:cs typeface="+mj-cs"/>
            </a:endParaRPr>
          </a:p>
        </p:txBody>
      </p:sp>
    </p:spTree>
    <p:extLst>
      <p:ext uri="{BB962C8B-B14F-4D97-AF65-F5344CB8AC3E}">
        <p14:creationId xmlns:p14="http://schemas.microsoft.com/office/powerpoint/2010/main" val="3097322557"/>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just" rtl="1">
              <a:buNone/>
            </a:pPr>
            <a:r>
              <a:rPr lang="ar-IQ" sz="2400" dirty="0" smtClean="0">
                <a:cs typeface="+mj-cs"/>
              </a:rPr>
              <a:t>       </a:t>
            </a:r>
          </a:p>
          <a:p>
            <a:pPr marL="0" indent="0" algn="just" rtl="1">
              <a:buNone/>
            </a:pPr>
            <a:endParaRPr lang="ar-IQ" sz="2400" dirty="0">
              <a:cs typeface="+mj-cs"/>
            </a:endParaRPr>
          </a:p>
          <a:p>
            <a:pPr algn="just" rtl="1"/>
            <a:r>
              <a:rPr lang="ar-IQ" sz="2400" dirty="0" smtClean="0">
                <a:cs typeface="+mj-cs"/>
              </a:rPr>
              <a:t>وبعض </a:t>
            </a:r>
            <a:r>
              <a:rPr lang="ar-IQ" sz="2400" dirty="0">
                <a:cs typeface="+mj-cs"/>
              </a:rPr>
              <a:t>النباتات ذات الحولين يفشل فيها نمو الازهار والبذور اذا لم تتعرض الى درجات حرارة منخفضة نسبيا في الموسم الاول والثاني. </a:t>
            </a:r>
            <a:endParaRPr lang="ar-IQ" sz="2400" dirty="0" smtClean="0">
              <a:cs typeface="+mj-cs"/>
            </a:endParaRPr>
          </a:p>
          <a:p>
            <a:pPr algn="just" rtl="1"/>
            <a:r>
              <a:rPr lang="ar-IQ" sz="2400" dirty="0" smtClean="0">
                <a:cs typeface="+mj-cs"/>
              </a:rPr>
              <a:t>هناك </a:t>
            </a:r>
            <a:r>
              <a:rPr lang="ar-IQ" sz="2400" dirty="0">
                <a:cs typeface="+mj-cs"/>
              </a:rPr>
              <a:t>ارتباط وثيق بين درجة الحرارة والفترة الضوئية اذ تحفز الحرارة احيانا او تثبط ازهار النباتات نتيجة لتاثير الاضاءة التي تعد من العوامل الاساسية للازهار ويعتمد ذلك على نوع المحصول والعوامل البيئية </a:t>
            </a:r>
            <a:r>
              <a:rPr lang="ar-IQ" sz="2400" dirty="0" smtClean="0">
                <a:cs typeface="+mj-cs"/>
              </a:rPr>
              <a:t>الاخرى</a:t>
            </a:r>
          </a:p>
          <a:p>
            <a:pPr algn="just" rtl="1"/>
            <a:r>
              <a:rPr lang="ar-IQ" sz="2400" dirty="0" smtClean="0">
                <a:cs typeface="+mj-cs"/>
              </a:rPr>
              <a:t> </a:t>
            </a:r>
            <a:r>
              <a:rPr lang="ar-IQ" sz="2400" dirty="0">
                <a:cs typeface="+mj-cs"/>
              </a:rPr>
              <a:t>وقد يحدث نتيجة لتاثير الحرارة على الهرمون او المركبات المسؤولة عن التزهير او على مدى انتقال المواد المصنعة في الاوراق. </a:t>
            </a:r>
            <a:endParaRPr lang="ar-IQ" sz="2400" dirty="0" smtClean="0">
              <a:cs typeface="+mj-cs"/>
            </a:endParaRPr>
          </a:p>
          <a:p>
            <a:pPr algn="just" rtl="1"/>
            <a:r>
              <a:rPr lang="ar-IQ" sz="2400" dirty="0" smtClean="0">
                <a:cs typeface="+mj-cs"/>
              </a:rPr>
              <a:t>وتعتبر </a:t>
            </a:r>
            <a:r>
              <a:rPr lang="ar-IQ" sz="2400" dirty="0">
                <a:cs typeface="+mj-cs"/>
              </a:rPr>
              <a:t>درجات الحرارة المرتفعة من العوامل الاساسية التي تسبب فشل التلقيح في الطماطة.</a:t>
            </a:r>
            <a:endParaRPr lang="en-US" sz="2400" dirty="0">
              <a:cs typeface="+mj-cs"/>
            </a:endParaRPr>
          </a:p>
        </p:txBody>
      </p:sp>
    </p:spTree>
    <p:extLst>
      <p:ext uri="{BB962C8B-B14F-4D97-AF65-F5344CB8AC3E}">
        <p14:creationId xmlns:p14="http://schemas.microsoft.com/office/powerpoint/2010/main" val="1309993128"/>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172200"/>
          </a:xfrm>
        </p:spPr>
        <p:txBody>
          <a:bodyPr>
            <a:normAutofit/>
          </a:bodyPr>
          <a:lstStyle/>
          <a:p>
            <a:pPr marL="0" indent="0" algn="just" rtl="1">
              <a:buNone/>
            </a:pPr>
            <a:endParaRPr lang="ar-IQ" sz="2800" b="1" dirty="0" smtClean="0">
              <a:cs typeface="+mj-cs"/>
            </a:endParaRPr>
          </a:p>
          <a:p>
            <a:pPr marL="0" indent="0" algn="just" rtl="1">
              <a:buNone/>
            </a:pPr>
            <a:endParaRPr lang="ar-IQ" sz="2800" b="1" dirty="0">
              <a:cs typeface="+mj-cs"/>
            </a:endParaRPr>
          </a:p>
          <a:p>
            <a:pPr algn="just" rtl="1">
              <a:buFont typeface="Wingdings" panose="05000000000000000000" pitchFamily="2" charset="2"/>
              <a:buChar char="Ø"/>
            </a:pPr>
            <a:r>
              <a:rPr lang="ar-IQ" sz="2800" b="1" dirty="0" smtClean="0">
                <a:solidFill>
                  <a:srgbClr val="FF0000"/>
                </a:solidFill>
                <a:cs typeface="+mj-cs"/>
              </a:rPr>
              <a:t>الضـــوء</a:t>
            </a:r>
            <a:endParaRPr lang="ar-IQ" sz="2800" b="1" dirty="0">
              <a:solidFill>
                <a:srgbClr val="FF0000"/>
              </a:solidFill>
              <a:cs typeface="+mj-cs"/>
            </a:endParaRPr>
          </a:p>
          <a:p>
            <a:pPr algn="just" rtl="1"/>
            <a:r>
              <a:rPr lang="ar-IQ" sz="2400" dirty="0" smtClean="0">
                <a:cs typeface="+mj-cs"/>
              </a:rPr>
              <a:t>يعد </a:t>
            </a:r>
            <a:r>
              <a:rPr lang="ar-IQ" sz="2400" dirty="0">
                <a:cs typeface="+mj-cs"/>
              </a:rPr>
              <a:t>الضوء من العوامل الاساسية المهمة التي تؤثر في العمليات الفسيولوجية والحيوية داخل النبات مثل انبات البذور وامتصاص العناصر الغذائية والنتح والتنفس وتمثيل المواد الغذائية. </a:t>
            </a:r>
            <a:endParaRPr lang="ar-IQ" sz="2400" dirty="0" smtClean="0">
              <a:cs typeface="+mj-cs"/>
            </a:endParaRPr>
          </a:p>
          <a:p>
            <a:pPr algn="just" rtl="1"/>
            <a:r>
              <a:rPr lang="ar-IQ" sz="2400" dirty="0" smtClean="0">
                <a:cs typeface="+mj-cs"/>
              </a:rPr>
              <a:t>فالضوء </a:t>
            </a:r>
            <a:r>
              <a:rPr lang="ar-IQ" sz="2400" dirty="0">
                <a:cs typeface="+mj-cs"/>
              </a:rPr>
              <a:t>الممتص من قبل النبات من اشعة الشمس يعتبر العامل الاساسي لنجاح عملية التمثيل الضوئي </a:t>
            </a:r>
            <a:endParaRPr lang="ar-IQ" sz="2400" dirty="0" smtClean="0">
              <a:cs typeface="+mj-cs"/>
            </a:endParaRPr>
          </a:p>
          <a:p>
            <a:pPr algn="just" rtl="1"/>
            <a:r>
              <a:rPr lang="ar-IQ" sz="2400" dirty="0" smtClean="0">
                <a:cs typeface="+mj-cs"/>
              </a:rPr>
              <a:t>كما </a:t>
            </a:r>
            <a:r>
              <a:rPr lang="ar-IQ" sz="2400" dirty="0">
                <a:cs typeface="+mj-cs"/>
              </a:rPr>
              <a:t>ان سرعة هذه العملية في النبات تزداد بزيادة شدة الاضاءة, </a:t>
            </a:r>
            <a:endParaRPr lang="ar-IQ" sz="2400" dirty="0" smtClean="0">
              <a:cs typeface="+mj-cs"/>
            </a:endParaRPr>
          </a:p>
          <a:p>
            <a:pPr algn="just" rtl="1"/>
            <a:r>
              <a:rPr lang="ar-IQ" sz="2400" dirty="0" smtClean="0">
                <a:cs typeface="+mj-cs"/>
              </a:rPr>
              <a:t>وعلى </a:t>
            </a:r>
            <a:r>
              <a:rPr lang="ar-IQ" sz="2400" dirty="0">
                <a:cs typeface="+mj-cs"/>
              </a:rPr>
              <a:t>هذا الاساس قسمت النباتات حسب احتياجاتها للاضاءة الى ثلاثة اقسام اساسية هي:</a:t>
            </a:r>
          </a:p>
          <a:p>
            <a:pPr marL="0" indent="0" algn="just" rtl="1">
              <a:buNone/>
            </a:pPr>
            <a:endParaRPr lang="en-US" sz="2400" dirty="0">
              <a:cs typeface="+mj-cs"/>
            </a:endParaRPr>
          </a:p>
        </p:txBody>
      </p:sp>
    </p:spTree>
    <p:extLst>
      <p:ext uri="{BB962C8B-B14F-4D97-AF65-F5344CB8AC3E}">
        <p14:creationId xmlns:p14="http://schemas.microsoft.com/office/powerpoint/2010/main" val="1887519951"/>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514350" indent="-514350" algn="just" rtl="1">
              <a:buClr>
                <a:srgbClr val="FF3399"/>
              </a:buClr>
              <a:buFont typeface="+mj-lt"/>
              <a:buAutoNum type="arabicPeriod"/>
            </a:pPr>
            <a:r>
              <a:rPr lang="ar-IQ" sz="2800" dirty="0" smtClean="0">
                <a:solidFill>
                  <a:srgbClr val="7030A0"/>
                </a:solidFill>
                <a:cs typeface="+mj-cs"/>
              </a:rPr>
              <a:t>نباتات </a:t>
            </a:r>
            <a:r>
              <a:rPr lang="ar-IQ" sz="2800" dirty="0">
                <a:solidFill>
                  <a:srgbClr val="7030A0"/>
                </a:solidFill>
                <a:cs typeface="+mj-cs"/>
              </a:rPr>
              <a:t>النهار الطويل </a:t>
            </a:r>
            <a:r>
              <a:rPr lang="en-US" sz="2800" dirty="0">
                <a:solidFill>
                  <a:schemeClr val="accent1">
                    <a:lumMod val="75000"/>
                  </a:schemeClr>
                </a:solidFill>
                <a:latin typeface="Times New Roman" panose="02020603050405020304" pitchFamily="18" charset="0"/>
                <a:cs typeface="Times New Roman" panose="02020603050405020304" pitchFamily="18" charset="0"/>
              </a:rPr>
              <a:t>Long Day Plants(LDP) </a:t>
            </a:r>
          </a:p>
          <a:p>
            <a:pPr marL="0" indent="0" algn="just" rtl="1">
              <a:buNone/>
            </a:pPr>
            <a:r>
              <a:rPr lang="ar-IQ" sz="2400" dirty="0" smtClean="0">
                <a:cs typeface="+mj-cs"/>
              </a:rPr>
              <a:t>       هي </a:t>
            </a:r>
            <a:r>
              <a:rPr lang="ar-IQ" sz="2400" dirty="0">
                <a:cs typeface="+mj-cs"/>
              </a:rPr>
              <a:t>عبارة عن النباتات التي يمكنها ان تزهر اذا عرضت لفترة ضوئية اطول من المدة </a:t>
            </a:r>
            <a:r>
              <a:rPr lang="ar-IQ" sz="2400" dirty="0" smtClean="0">
                <a:cs typeface="+mj-cs"/>
              </a:rPr>
              <a:t>الحرجة(14 </a:t>
            </a:r>
            <a:r>
              <a:rPr lang="ar-IQ" sz="2400" dirty="0">
                <a:cs typeface="+mj-cs"/>
              </a:rPr>
              <a:t>– </a:t>
            </a:r>
            <a:r>
              <a:rPr lang="ar-IQ" sz="2400" dirty="0" smtClean="0">
                <a:cs typeface="+mj-cs"/>
              </a:rPr>
              <a:t>16) ساعة </a:t>
            </a:r>
            <a:r>
              <a:rPr lang="ar-IQ" sz="2400" dirty="0">
                <a:cs typeface="+mj-cs"/>
              </a:rPr>
              <a:t>ضوء او اذا عرضت النباتات لفترة ظلام اقل من المدة الحرجة </a:t>
            </a:r>
            <a:r>
              <a:rPr lang="ar-IQ" sz="2400" dirty="0" smtClean="0">
                <a:cs typeface="+mj-cs"/>
              </a:rPr>
              <a:t>(8 </a:t>
            </a:r>
            <a:r>
              <a:rPr lang="ar-IQ" sz="2400" dirty="0">
                <a:cs typeface="+mj-cs"/>
              </a:rPr>
              <a:t>– 10 </a:t>
            </a:r>
            <a:r>
              <a:rPr lang="ar-IQ" sz="2400" dirty="0" smtClean="0">
                <a:cs typeface="+mj-cs"/>
              </a:rPr>
              <a:t>)ساعات </a:t>
            </a:r>
            <a:r>
              <a:rPr lang="ar-IQ" sz="2400" dirty="0">
                <a:cs typeface="+mj-cs"/>
              </a:rPr>
              <a:t>ظلام وهذه المده تختلف حسب نوع المحصول وتلعب درجة الحرارة دور ثانوي هام في نجاح هذه العملية فمثلا بعض نباتات هذه المجموعة يمكن ان تزهر اذا تعرضت لدرجات الحرارة المنخفضة كما في اللهانة والبنجر(الشوندر</a:t>
            </a:r>
            <a:r>
              <a:rPr lang="ar-IQ" sz="2400" dirty="0" smtClean="0">
                <a:cs typeface="+mj-cs"/>
              </a:rPr>
              <a:t>)، </a:t>
            </a:r>
            <a:r>
              <a:rPr lang="ar-IQ" sz="2400" dirty="0">
                <a:cs typeface="+mj-cs"/>
              </a:rPr>
              <a:t>واذا لم تتوفر الظروف الضوئية اللازمة للازهار في منطقة الزراعة فيمكن دفع نباتات هذه المجموعة </a:t>
            </a:r>
            <a:r>
              <a:rPr lang="ar-IQ" sz="2400" dirty="0" smtClean="0">
                <a:cs typeface="+mj-cs"/>
              </a:rPr>
              <a:t>للازهارعن </a:t>
            </a:r>
            <a:r>
              <a:rPr lang="ar-IQ" sz="2400" dirty="0">
                <a:cs typeface="+mj-cs"/>
              </a:rPr>
              <a:t>طريق تقسيم مدة الظلام الطويلة بالمصابيح </a:t>
            </a:r>
            <a:r>
              <a:rPr lang="ar-IQ" sz="2400" dirty="0" smtClean="0">
                <a:cs typeface="+mj-cs"/>
              </a:rPr>
              <a:t>الكهربائية، </a:t>
            </a:r>
            <a:r>
              <a:rPr lang="ar-IQ" sz="2400" dirty="0">
                <a:cs typeface="+mj-cs"/>
              </a:rPr>
              <a:t>من نباتات هذه المجموعة السبانغ البنجر والفجل والخس.</a:t>
            </a:r>
          </a:p>
          <a:p>
            <a:pPr marL="0" indent="0" algn="just" rtl="1">
              <a:buNone/>
            </a:pPr>
            <a:endParaRPr lang="en-US" sz="2400" dirty="0">
              <a:cs typeface="+mj-cs"/>
            </a:endParaRPr>
          </a:p>
        </p:txBody>
      </p:sp>
    </p:spTree>
    <p:extLst>
      <p:ext uri="{BB962C8B-B14F-4D97-AF65-F5344CB8AC3E}">
        <p14:creationId xmlns:p14="http://schemas.microsoft.com/office/powerpoint/2010/main" val="1473003762"/>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457200" indent="-457200" algn="just" rtl="1">
              <a:buClr>
                <a:srgbClr val="FF3399"/>
              </a:buClr>
              <a:buFont typeface="+mj-lt"/>
              <a:buAutoNum type="arabicPeriod" startAt="2"/>
            </a:pPr>
            <a:r>
              <a:rPr lang="ar-IQ" sz="2400" dirty="0" smtClean="0">
                <a:solidFill>
                  <a:srgbClr val="7030A0"/>
                </a:solidFill>
                <a:cs typeface="+mj-cs"/>
              </a:rPr>
              <a:t>نباتات </a:t>
            </a:r>
            <a:r>
              <a:rPr lang="ar-IQ" sz="2400" dirty="0">
                <a:solidFill>
                  <a:srgbClr val="7030A0"/>
                </a:solidFill>
                <a:cs typeface="+mj-cs"/>
              </a:rPr>
              <a:t>النهار القصير </a:t>
            </a:r>
            <a:r>
              <a:rPr lang="en-US" sz="2400" dirty="0">
                <a:solidFill>
                  <a:schemeClr val="accent1">
                    <a:lumMod val="75000"/>
                  </a:schemeClr>
                </a:solidFill>
                <a:latin typeface="Times New Roman" panose="02020603050405020304" pitchFamily="18" charset="0"/>
                <a:cs typeface="Times New Roman" panose="02020603050405020304" pitchFamily="18" charset="0"/>
              </a:rPr>
              <a:t>Short Day Plant (SDP)</a:t>
            </a:r>
          </a:p>
          <a:p>
            <a:pPr marL="0" indent="0" algn="just" rtl="1">
              <a:buNone/>
            </a:pPr>
            <a:r>
              <a:rPr lang="en-US" sz="2400" dirty="0">
                <a:cs typeface="+mj-cs"/>
              </a:rPr>
              <a:t>  </a:t>
            </a:r>
            <a:r>
              <a:rPr lang="ar-IQ" sz="2400" dirty="0" smtClean="0">
                <a:cs typeface="+mj-cs"/>
              </a:rPr>
              <a:t>     هي </a:t>
            </a:r>
            <a:r>
              <a:rPr lang="ar-IQ" sz="2400" dirty="0">
                <a:cs typeface="+mj-cs"/>
              </a:rPr>
              <a:t>عبارة عن النباتات التي يمكنها ان تزهر اذا تعرضت لفترة ضوئية اقل من المدة الحرجة (10 – 14) ساعة ضوء او اذا عرضت النباتات لفترة ظلام اطول من المدة الحرجة (10 – 14) ساعة ظلام حسب نوع وصنف النبات مثل البطاطا والبطاطا الحلوة والخرشوف والشليك.</a:t>
            </a:r>
          </a:p>
          <a:p>
            <a:pPr marL="457200" indent="-457200" algn="just" rtl="1">
              <a:buClr>
                <a:srgbClr val="FF3399"/>
              </a:buClr>
              <a:buFont typeface="+mj-lt"/>
              <a:buAutoNum type="arabicPeriod" startAt="3"/>
            </a:pPr>
            <a:r>
              <a:rPr lang="ar-IQ" sz="2400" dirty="0" smtClean="0">
                <a:solidFill>
                  <a:srgbClr val="7030A0"/>
                </a:solidFill>
                <a:cs typeface="+mj-cs"/>
              </a:rPr>
              <a:t>النباتات </a:t>
            </a:r>
            <a:r>
              <a:rPr lang="ar-IQ" sz="2400" dirty="0">
                <a:solidFill>
                  <a:srgbClr val="7030A0"/>
                </a:solidFill>
                <a:cs typeface="+mj-cs"/>
              </a:rPr>
              <a:t>المحايدة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Neuteral</a:t>
            </a:r>
            <a:r>
              <a:rPr lang="en-US" sz="2400" dirty="0">
                <a:solidFill>
                  <a:schemeClr val="accent1">
                    <a:lumMod val="75000"/>
                  </a:schemeClr>
                </a:solidFill>
                <a:cs typeface="+mj-cs"/>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plants</a:t>
            </a:r>
            <a:r>
              <a:rPr lang="en-US" sz="2400" dirty="0">
                <a:solidFill>
                  <a:schemeClr val="accent1">
                    <a:lumMod val="75000"/>
                  </a:schemeClr>
                </a:solidFill>
                <a:cs typeface="+mj-cs"/>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NP</a:t>
            </a:r>
            <a:r>
              <a:rPr lang="en-US" sz="2400" dirty="0" smtClean="0">
                <a:solidFill>
                  <a:schemeClr val="accent1">
                    <a:lumMod val="75000"/>
                  </a:schemeClr>
                </a:solidFill>
                <a:cs typeface="+mj-cs"/>
              </a:rPr>
              <a:t>)</a:t>
            </a:r>
            <a:endParaRPr lang="ar-IQ" sz="2400" dirty="0" smtClean="0">
              <a:solidFill>
                <a:schemeClr val="accent1">
                  <a:lumMod val="75000"/>
                </a:schemeClr>
              </a:solidFill>
              <a:cs typeface="+mj-cs"/>
            </a:endParaRPr>
          </a:p>
          <a:p>
            <a:pPr marL="0" indent="0" algn="just" rtl="1">
              <a:buNone/>
            </a:pPr>
            <a:r>
              <a:rPr lang="en-US" sz="2400" dirty="0" smtClean="0">
                <a:cs typeface="+mj-cs"/>
              </a:rPr>
              <a:t> </a:t>
            </a:r>
            <a:r>
              <a:rPr lang="ar-IQ" sz="2400" dirty="0" smtClean="0">
                <a:cs typeface="+mj-cs"/>
              </a:rPr>
              <a:t>     </a:t>
            </a:r>
            <a:r>
              <a:rPr lang="en-US" sz="2400" dirty="0" smtClean="0">
                <a:cs typeface="+mj-cs"/>
              </a:rPr>
              <a:t> </a:t>
            </a:r>
            <a:r>
              <a:rPr lang="ar-IQ" sz="2400" dirty="0">
                <a:cs typeface="+mj-cs"/>
              </a:rPr>
              <a:t>وهي التي لا تتاثر كثيرا بالاضاءة لكي تزهر وتزهر في مجال واسع من الفترات الضوئية كما في الطماطة والفلفل والباذنجان والخيار والقرع.</a:t>
            </a:r>
          </a:p>
          <a:p>
            <a:pPr marL="0" indent="0" algn="just" rtl="1">
              <a:buNone/>
            </a:pPr>
            <a:endParaRPr lang="en-US" sz="2400" dirty="0">
              <a:cs typeface="+mj-cs"/>
            </a:endParaRPr>
          </a:p>
        </p:txBody>
      </p:sp>
    </p:spTree>
    <p:extLst>
      <p:ext uri="{BB962C8B-B14F-4D97-AF65-F5344CB8AC3E}">
        <p14:creationId xmlns:p14="http://schemas.microsoft.com/office/powerpoint/2010/main" val="3066140147"/>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a:bodyPr>
          <a:lstStyle/>
          <a:p>
            <a:pPr marL="0" indent="0" algn="just" rtl="1">
              <a:buNone/>
            </a:pPr>
            <a:endParaRPr lang="ar-IQ" sz="2400" dirty="0" smtClean="0">
              <a:latin typeface="Times New Roman" panose="02020603050405020304" pitchFamily="18" charset="0"/>
              <a:cs typeface="Times New Roman" panose="02020603050405020304" pitchFamily="18" charset="0"/>
            </a:endParaRPr>
          </a:p>
          <a:p>
            <a:pPr algn="just" rtl="1"/>
            <a:r>
              <a:rPr lang="ar-IQ" sz="2400" dirty="0" smtClean="0">
                <a:latin typeface="Times New Roman" panose="02020603050405020304" pitchFamily="18" charset="0"/>
                <a:cs typeface="Times New Roman" panose="02020603050405020304" pitchFamily="18" charset="0"/>
              </a:rPr>
              <a:t>في </a:t>
            </a:r>
            <a:r>
              <a:rPr lang="ar-IQ" sz="2400" dirty="0">
                <a:latin typeface="Times New Roman" panose="02020603050405020304" pitchFamily="18" charset="0"/>
                <a:cs typeface="Times New Roman" panose="02020603050405020304" pitchFamily="18" charset="0"/>
              </a:rPr>
              <a:t>معظم النباتات  تاثير الضوءعلى العمليات الفسيولوجية في النبات يتركز بدرجة رئيسة على الاوراق كما ان النباتات لاتزهر اذا تعرض المرستيم فقط </a:t>
            </a:r>
            <a:r>
              <a:rPr lang="ar-IQ" sz="2400" dirty="0" smtClean="0">
                <a:latin typeface="Times New Roman" panose="02020603050405020304" pitchFamily="18" charset="0"/>
                <a:cs typeface="Times New Roman" panose="02020603050405020304" pitchFamily="18" charset="0"/>
              </a:rPr>
              <a:t>للضوء</a:t>
            </a:r>
          </a:p>
          <a:p>
            <a:pPr algn="just" rtl="1"/>
            <a:r>
              <a:rPr lang="ar-IQ" sz="2400" dirty="0" smtClean="0">
                <a:latin typeface="Times New Roman" panose="02020603050405020304" pitchFamily="18" charset="0"/>
                <a:cs typeface="Times New Roman" panose="02020603050405020304" pitchFamily="18" charset="0"/>
              </a:rPr>
              <a:t> </a:t>
            </a:r>
            <a:r>
              <a:rPr lang="ar-IQ" sz="2400" dirty="0">
                <a:latin typeface="Times New Roman" panose="02020603050405020304" pitchFamily="18" charset="0"/>
                <a:cs typeface="Times New Roman" panose="02020603050405020304" pitchFamily="18" charset="0"/>
              </a:rPr>
              <a:t>وبينت الدراسات وجود مادة شبيهة بالهرمونات تتكون في الاوراق وتنتقل الى مكان اخر لكي تساعد على الازهار ويطلق على هذا المركب الشبيهه بالهرمون اسم  الفلورجين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Florigin</a:t>
            </a:r>
            <a:r>
              <a:rPr lang="en-US" sz="2400" dirty="0">
                <a:latin typeface="Times New Roman" panose="02020603050405020304" pitchFamily="18" charset="0"/>
                <a:cs typeface="Times New Roman" panose="02020603050405020304" pitchFamily="18" charset="0"/>
              </a:rPr>
              <a:t>  </a:t>
            </a:r>
            <a:endParaRPr lang="ar-IQ" sz="2400" dirty="0" smtClean="0">
              <a:latin typeface="Times New Roman" panose="02020603050405020304" pitchFamily="18" charset="0"/>
              <a:cs typeface="Times New Roman" panose="02020603050405020304" pitchFamily="18" charset="0"/>
            </a:endParaRPr>
          </a:p>
          <a:p>
            <a:pPr algn="just" rtl="1"/>
            <a:r>
              <a:rPr lang="ar-IQ" sz="2400" dirty="0" smtClean="0">
                <a:latin typeface="Times New Roman" panose="02020603050405020304" pitchFamily="18" charset="0"/>
                <a:cs typeface="Times New Roman" panose="02020603050405020304" pitchFamily="18" charset="0"/>
              </a:rPr>
              <a:t>لكن </a:t>
            </a:r>
            <a:r>
              <a:rPr lang="ar-IQ" sz="2400" dirty="0">
                <a:latin typeface="Times New Roman" panose="02020603050405020304" pitchFamily="18" charset="0"/>
                <a:cs typeface="Times New Roman" panose="02020603050405020304" pitchFamily="18" charset="0"/>
              </a:rPr>
              <a:t>تبين من خلال الدراسات والابحاث ان الفترة المحددة لتاثير الضوء على الازهار هي فترة الظلام التي يتعرض لها النبات بغض النظر عن الاضاءة </a:t>
            </a:r>
            <a:endParaRPr lang="ar-IQ" sz="2400" dirty="0" smtClean="0">
              <a:latin typeface="Times New Roman" panose="02020603050405020304" pitchFamily="18" charset="0"/>
              <a:cs typeface="Times New Roman" panose="02020603050405020304" pitchFamily="18" charset="0"/>
            </a:endParaRPr>
          </a:p>
          <a:p>
            <a:pPr algn="just" rtl="1"/>
            <a:r>
              <a:rPr lang="ar-IQ" sz="2400" dirty="0" smtClean="0">
                <a:latin typeface="Times New Roman" panose="02020603050405020304" pitchFamily="18" charset="0"/>
                <a:cs typeface="Times New Roman" panose="02020603050405020304" pitchFamily="18" charset="0"/>
              </a:rPr>
              <a:t>ووجدوا </a:t>
            </a:r>
            <a:r>
              <a:rPr lang="ar-IQ" sz="2400" dirty="0">
                <a:latin typeface="Times New Roman" panose="02020603050405020304" pitchFamily="18" charset="0"/>
                <a:cs typeface="Times New Roman" panose="02020603050405020304" pitchFamily="18" charset="0"/>
              </a:rPr>
              <a:t>انه عند اخذ نباتات النهار القصير والمدة الحرجة لها 8 ساعات فترة اضاءة فاذا تعرض النبات الى 8 ساعات اضاءة من بداية النهار يمكن ان يزهر ولكن في الحقيقة ليست الـ 8 ساعات هي العامل المحدد للازهاروانما الـ 16ساعة ظلام  ووجدوا لاثبات ذلك ان تعريض هذا النوع من النباتات الى 8 ساعات ضوء في النهار وفي الليل وضعوا مصباح لفترة معينة يعطي اضاءة شديدة فشلت النباتات في الازهار ونفس الشىء بالنسبة لنباتات النهار الطويل لذلك تسمى النباتات حسب التقسيم نباتات الظلام القصير ونباتات الظلام الطويل.</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694070"/>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248400"/>
          </a:xfrm>
        </p:spPr>
        <p:txBody>
          <a:bodyPr>
            <a:normAutofit/>
          </a:bodyPr>
          <a:lstStyle/>
          <a:p>
            <a:pPr marL="0" indent="0" algn="just" rtl="1">
              <a:buNone/>
            </a:pPr>
            <a:endParaRPr lang="ar-IQ" sz="2400" dirty="0">
              <a:cs typeface="+mj-cs"/>
            </a:endParaRPr>
          </a:p>
          <a:p>
            <a:pPr marL="0" indent="0" algn="just" rtl="1">
              <a:buNone/>
            </a:pPr>
            <a:endParaRPr lang="ar-IQ" sz="2400" dirty="0" smtClean="0">
              <a:cs typeface="+mj-cs"/>
            </a:endParaRPr>
          </a:p>
          <a:p>
            <a:pPr marL="0" indent="0" algn="just" rtl="1">
              <a:buNone/>
            </a:pPr>
            <a:endParaRPr lang="ar-IQ" sz="2400" dirty="0">
              <a:cs typeface="+mj-cs"/>
            </a:endParaRPr>
          </a:p>
          <a:p>
            <a:pPr algn="just" rtl="1">
              <a:buClr>
                <a:srgbClr val="FF3399"/>
              </a:buClr>
              <a:buFont typeface="Wingdings" panose="05000000000000000000" pitchFamily="2" charset="2"/>
              <a:buChar char="Ø"/>
            </a:pPr>
            <a:r>
              <a:rPr lang="ar-IQ" sz="2800" b="1" dirty="0" smtClean="0">
                <a:solidFill>
                  <a:srgbClr val="FF0000"/>
                </a:solidFill>
                <a:cs typeface="+mj-cs"/>
              </a:rPr>
              <a:t>الغازات </a:t>
            </a:r>
            <a:r>
              <a:rPr lang="ar-IQ" sz="2800" b="1" dirty="0">
                <a:solidFill>
                  <a:srgbClr val="FF0000"/>
                </a:solidFill>
                <a:cs typeface="+mj-cs"/>
              </a:rPr>
              <a:t>والرطوبة الجوية                                 </a:t>
            </a:r>
          </a:p>
          <a:p>
            <a:pPr algn="just" rtl="1"/>
            <a:r>
              <a:rPr lang="ar-IQ" sz="2400" dirty="0" smtClean="0">
                <a:cs typeface="+mj-cs"/>
              </a:rPr>
              <a:t>يطلق </a:t>
            </a:r>
            <a:r>
              <a:rPr lang="ar-IQ" sz="2400" dirty="0">
                <a:cs typeface="+mj-cs"/>
              </a:rPr>
              <a:t>اسم الجو على الغلاف الجوي الذي يحيط بالكرة الارضية </a:t>
            </a:r>
            <a:endParaRPr lang="ar-IQ" sz="2400" dirty="0" smtClean="0">
              <a:cs typeface="+mj-cs"/>
            </a:endParaRPr>
          </a:p>
          <a:p>
            <a:pPr algn="just" rtl="1"/>
            <a:r>
              <a:rPr lang="ar-IQ" sz="2400" dirty="0" smtClean="0">
                <a:cs typeface="+mj-cs"/>
              </a:rPr>
              <a:t>ويكون </a:t>
            </a:r>
            <a:r>
              <a:rPr lang="ar-IQ" sz="2400" dirty="0">
                <a:cs typeface="+mj-cs"/>
              </a:rPr>
              <a:t>النتروجين والاوكسجين حوالي 99% من حجم الغلاف الجوي القريب من سطح التربة </a:t>
            </a:r>
            <a:endParaRPr lang="ar-IQ" sz="2400" dirty="0" smtClean="0">
              <a:cs typeface="+mj-cs"/>
            </a:endParaRPr>
          </a:p>
          <a:p>
            <a:pPr algn="just" rtl="1"/>
            <a:r>
              <a:rPr lang="ar-IQ" sz="2400" dirty="0" smtClean="0">
                <a:cs typeface="+mj-cs"/>
              </a:rPr>
              <a:t>بينما </a:t>
            </a:r>
            <a:r>
              <a:rPr lang="ar-IQ" sz="2400" dirty="0">
                <a:cs typeface="+mj-cs"/>
              </a:rPr>
              <a:t>تكون بقية الغازات 1% </a:t>
            </a:r>
            <a:endParaRPr lang="ar-IQ" sz="2400" dirty="0" smtClean="0">
              <a:cs typeface="+mj-cs"/>
            </a:endParaRPr>
          </a:p>
          <a:p>
            <a:pPr algn="just" rtl="1"/>
            <a:r>
              <a:rPr lang="ar-IQ" sz="2400" dirty="0" smtClean="0">
                <a:cs typeface="+mj-cs"/>
              </a:rPr>
              <a:t>ويتكون </a:t>
            </a:r>
            <a:r>
              <a:rPr lang="ar-IQ" sz="2400" dirty="0">
                <a:cs typeface="+mj-cs"/>
              </a:rPr>
              <a:t>الغلاف الجوي القريب من سطح التربة من 78% نتروجين و 21% أوكسجين و 0,3% ثاني اوكسيد الكاربون وتوجد غازات اخرى ايضا بنسب ضئيلة جدا كالهيدروجين والاوزون والهليون والنيون </a:t>
            </a:r>
            <a:r>
              <a:rPr lang="ar-IQ" sz="2400" dirty="0" smtClean="0">
                <a:cs typeface="+mj-cs"/>
              </a:rPr>
              <a:t>وهذه </a:t>
            </a:r>
            <a:r>
              <a:rPr lang="ar-IQ" sz="2400" dirty="0">
                <a:cs typeface="+mj-cs"/>
              </a:rPr>
              <a:t>تقريبا ثابتة في المناطق المختلفة. </a:t>
            </a:r>
            <a:endParaRPr lang="en-US" sz="2400" dirty="0">
              <a:cs typeface="+mj-cs"/>
            </a:endParaRPr>
          </a:p>
        </p:txBody>
      </p:sp>
    </p:spTree>
    <p:extLst>
      <p:ext uri="{BB962C8B-B14F-4D97-AF65-F5344CB8AC3E}">
        <p14:creationId xmlns:p14="http://schemas.microsoft.com/office/powerpoint/2010/main" val="2852086698"/>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457200"/>
            <a:ext cx="8229600" cy="6019800"/>
          </a:xfrm>
        </p:spPr>
        <p:txBody>
          <a:bodyPr>
            <a:normAutofit/>
          </a:bodyPr>
          <a:lstStyle/>
          <a:p>
            <a:pPr algn="just" rtl="1"/>
            <a:r>
              <a:rPr lang="ar-IQ" sz="2400" dirty="0" smtClean="0">
                <a:cs typeface="+mj-cs"/>
              </a:rPr>
              <a:t>ومما </a:t>
            </a:r>
            <a:r>
              <a:rPr lang="ar-IQ" sz="2400" dirty="0">
                <a:cs typeface="+mj-cs"/>
              </a:rPr>
              <a:t>هو معروف فأن </a:t>
            </a:r>
            <a:r>
              <a:rPr lang="en-US" sz="2400" u="sng" dirty="0">
                <a:cs typeface="+mj-cs"/>
              </a:rPr>
              <a:t>CO2 </a:t>
            </a:r>
            <a:r>
              <a:rPr lang="ar-IQ" sz="2400" dirty="0">
                <a:cs typeface="+mj-cs"/>
              </a:rPr>
              <a:t>الموجود في الجو الذي يعتبر مادة اولية لنمو النبات فانه يوجد بتركيزات منخفضة نسبيا لاتتعدى  3 – 4 % من حجم الهواء المحيط بالنباتات </a:t>
            </a:r>
            <a:r>
              <a:rPr lang="ar-IQ" sz="2400" dirty="0" smtClean="0">
                <a:cs typeface="+mj-cs"/>
              </a:rPr>
              <a:t>وقد </a:t>
            </a:r>
            <a:r>
              <a:rPr lang="ar-IQ" sz="2400" dirty="0">
                <a:cs typeface="+mj-cs"/>
              </a:rPr>
              <a:t>تختلف هذه النسبة نوعا ما فتزيد في البيوت الزجاجية وبالقرب من سطح التربة في مراقد البذور الدافئة نتيجة تحلل المادة العضوية </a:t>
            </a:r>
            <a:endParaRPr lang="ar-IQ" sz="2400" dirty="0" smtClean="0">
              <a:cs typeface="+mj-cs"/>
            </a:endParaRPr>
          </a:p>
          <a:p>
            <a:pPr algn="just" rtl="1"/>
            <a:r>
              <a:rPr lang="ar-IQ" sz="2400" dirty="0" smtClean="0">
                <a:cs typeface="+mj-cs"/>
              </a:rPr>
              <a:t>وتعد </a:t>
            </a:r>
            <a:r>
              <a:rPr lang="ar-IQ" sz="2400" dirty="0">
                <a:cs typeface="+mj-cs"/>
              </a:rPr>
              <a:t>نسبة </a:t>
            </a:r>
            <a:r>
              <a:rPr lang="en-US" sz="2400" dirty="0">
                <a:cs typeface="+mj-cs"/>
              </a:rPr>
              <a:t>CO2 </a:t>
            </a:r>
            <a:r>
              <a:rPr lang="ar-IQ" sz="2400" dirty="0" smtClean="0">
                <a:cs typeface="+mj-cs"/>
              </a:rPr>
              <a:t> في </a:t>
            </a:r>
            <a:r>
              <a:rPr lang="ar-IQ" sz="2400" dirty="0">
                <a:cs typeface="+mj-cs"/>
              </a:rPr>
              <a:t>الجو ثابتة نتيجة تنفس جميع الاحياء واحتراق المركبات العضوية او تحللها بواسطة الكائنات الدقيقة </a:t>
            </a:r>
            <a:endParaRPr lang="ar-IQ" sz="2400" dirty="0" smtClean="0">
              <a:cs typeface="+mj-cs"/>
            </a:endParaRPr>
          </a:p>
          <a:p>
            <a:pPr algn="just" rtl="1"/>
            <a:r>
              <a:rPr lang="ar-IQ" sz="2400" dirty="0" smtClean="0">
                <a:cs typeface="+mj-cs"/>
              </a:rPr>
              <a:t>ولا </a:t>
            </a:r>
            <a:r>
              <a:rPr lang="ar-IQ" sz="2400" dirty="0">
                <a:cs typeface="+mj-cs"/>
              </a:rPr>
              <a:t>يعتبر </a:t>
            </a:r>
            <a:r>
              <a:rPr lang="en-US" sz="2400" dirty="0">
                <a:cs typeface="+mj-cs"/>
              </a:rPr>
              <a:t>CO2 </a:t>
            </a:r>
            <a:r>
              <a:rPr lang="ar-IQ" sz="2400" dirty="0">
                <a:cs typeface="+mj-cs"/>
              </a:rPr>
              <a:t>عامل محدد للنمو الا اذا كانت جميع العوامل الاخرى مثالية وان </a:t>
            </a:r>
            <a:r>
              <a:rPr lang="en-US" sz="2400" dirty="0" smtClean="0">
                <a:cs typeface="+mj-cs"/>
              </a:rPr>
              <a:t> CO2 </a:t>
            </a:r>
            <a:r>
              <a:rPr lang="ar-IQ" sz="2400" dirty="0" smtClean="0">
                <a:cs typeface="+mj-cs"/>
              </a:rPr>
              <a:t> له </a:t>
            </a:r>
            <a:r>
              <a:rPr lang="ar-IQ" sz="2400" dirty="0">
                <a:cs typeface="+mj-cs"/>
              </a:rPr>
              <a:t>علاقة مباشرة بعملية التمثيل الضوئي وعندما تتوفر العوامل الاخرى الضرورية للنمو فان زيادة نسبة </a:t>
            </a:r>
            <a:r>
              <a:rPr lang="en-US" sz="2400" dirty="0">
                <a:cs typeface="+mj-cs"/>
              </a:rPr>
              <a:t>CO2 </a:t>
            </a:r>
            <a:r>
              <a:rPr lang="ar-IQ" sz="2400" dirty="0" smtClean="0">
                <a:cs typeface="+mj-cs"/>
              </a:rPr>
              <a:t> تؤدي </a:t>
            </a:r>
            <a:r>
              <a:rPr lang="ar-IQ" sz="2400" dirty="0">
                <a:cs typeface="+mj-cs"/>
              </a:rPr>
              <a:t>فعلا الى زيادة النمو في النبات. </a:t>
            </a:r>
            <a:endParaRPr lang="ar-IQ" sz="2400" dirty="0" smtClean="0">
              <a:cs typeface="+mj-cs"/>
            </a:endParaRPr>
          </a:p>
          <a:p>
            <a:pPr algn="just" rtl="1"/>
            <a:r>
              <a:rPr lang="ar-IQ" sz="2400" dirty="0" smtClean="0">
                <a:cs typeface="+mj-cs"/>
              </a:rPr>
              <a:t>كما </a:t>
            </a:r>
            <a:r>
              <a:rPr lang="ar-IQ" sz="2400" dirty="0">
                <a:cs typeface="+mj-cs"/>
              </a:rPr>
              <a:t>ان </a:t>
            </a:r>
            <a:r>
              <a:rPr lang="ar-IQ" sz="2400" u="sng" dirty="0">
                <a:cs typeface="+mj-cs"/>
              </a:rPr>
              <a:t>الاوكسجين</a:t>
            </a:r>
            <a:r>
              <a:rPr lang="ar-IQ" sz="2400" dirty="0">
                <a:cs typeface="+mj-cs"/>
              </a:rPr>
              <a:t> يعتبر ضروريا لتنفس النباتات وتحليل المركبات العضوية الى </a:t>
            </a:r>
            <a:r>
              <a:rPr lang="en-US" sz="2400" dirty="0">
                <a:cs typeface="+mj-cs"/>
              </a:rPr>
              <a:t>CO2 </a:t>
            </a:r>
            <a:r>
              <a:rPr lang="ar-IQ" sz="2400" dirty="0">
                <a:cs typeface="+mj-cs"/>
              </a:rPr>
              <a:t>وماء وتحرر </a:t>
            </a:r>
            <a:r>
              <a:rPr lang="ar-IQ" sz="2400" dirty="0" smtClean="0">
                <a:cs typeface="+mj-cs"/>
              </a:rPr>
              <a:t>الطاقة</a:t>
            </a:r>
            <a:r>
              <a:rPr lang="ar-IQ" sz="2400" dirty="0">
                <a:cs typeface="+mj-cs"/>
              </a:rPr>
              <a:t>.</a:t>
            </a:r>
          </a:p>
          <a:p>
            <a:pPr marL="0" indent="0" algn="just" rtl="1">
              <a:buNone/>
            </a:pPr>
            <a:r>
              <a:rPr lang="ar-IQ" sz="2400" dirty="0" smtClean="0">
                <a:solidFill>
                  <a:srgbClr val="7030A0"/>
                </a:solidFill>
                <a:cs typeface="+mj-cs"/>
              </a:rPr>
              <a:t>                        </a:t>
            </a:r>
            <a:r>
              <a:rPr lang="ar-IQ" sz="2000" dirty="0" smtClean="0">
                <a:solidFill>
                  <a:srgbClr val="7030A0"/>
                </a:solidFill>
                <a:cs typeface="+mj-cs"/>
              </a:rPr>
              <a:t>بوجود </a:t>
            </a:r>
            <a:r>
              <a:rPr lang="en-US" sz="2000" dirty="0" smtClean="0">
                <a:solidFill>
                  <a:srgbClr val="7030A0"/>
                </a:solidFill>
                <a:cs typeface="+mj-cs"/>
              </a:rPr>
              <a:t>O2</a:t>
            </a:r>
            <a:r>
              <a:rPr lang="ar-IQ" sz="2000" dirty="0" smtClean="0">
                <a:solidFill>
                  <a:srgbClr val="7030A0"/>
                </a:solidFill>
                <a:cs typeface="+mj-cs"/>
              </a:rPr>
              <a:t> (</a:t>
            </a:r>
            <a:r>
              <a:rPr lang="en-US" sz="2000" dirty="0" smtClean="0">
                <a:solidFill>
                  <a:srgbClr val="7030A0"/>
                </a:solidFill>
                <a:cs typeface="+mj-cs"/>
              </a:rPr>
              <a:t>Aerobic</a:t>
            </a:r>
            <a:r>
              <a:rPr lang="ar-IQ" sz="2000" dirty="0" smtClean="0">
                <a:solidFill>
                  <a:srgbClr val="7030A0"/>
                </a:solidFill>
                <a:cs typeface="+mj-cs"/>
              </a:rPr>
              <a:t>) تحلل هوائي </a:t>
            </a:r>
            <a:endParaRPr lang="en-US" sz="2000" dirty="0" smtClean="0">
              <a:solidFill>
                <a:srgbClr val="7030A0"/>
              </a:solidFill>
              <a:cs typeface="+mj-cs"/>
            </a:endParaRPr>
          </a:p>
          <a:p>
            <a:pPr marL="0" indent="0" algn="just" rtl="1">
              <a:buNone/>
            </a:pPr>
            <a:r>
              <a:rPr lang="ar-IQ" sz="2000" dirty="0" smtClean="0">
                <a:solidFill>
                  <a:srgbClr val="7030A0"/>
                </a:solidFill>
                <a:cs typeface="+mj-cs"/>
              </a:rPr>
              <a:t>المركبات العضوية    ــــــــــــــــــــــــــــــــــــــــــــــــــــــــــــــــــ  طاقة + </a:t>
            </a:r>
            <a:r>
              <a:rPr lang="en-US" sz="2000" dirty="0" smtClean="0">
                <a:solidFill>
                  <a:srgbClr val="7030A0"/>
                </a:solidFill>
                <a:cs typeface="+mj-cs"/>
              </a:rPr>
              <a:t>H</a:t>
            </a:r>
            <a:r>
              <a:rPr lang="en-US" sz="1200" dirty="0" smtClean="0">
                <a:solidFill>
                  <a:srgbClr val="7030A0"/>
                </a:solidFill>
                <a:cs typeface="+mj-cs"/>
              </a:rPr>
              <a:t>2</a:t>
            </a:r>
            <a:r>
              <a:rPr lang="en-US" sz="2000" dirty="0" smtClean="0">
                <a:solidFill>
                  <a:srgbClr val="7030A0"/>
                </a:solidFill>
                <a:cs typeface="+mj-cs"/>
              </a:rPr>
              <a:t>O</a:t>
            </a:r>
            <a:r>
              <a:rPr lang="ar-IQ" sz="2000" dirty="0" smtClean="0">
                <a:solidFill>
                  <a:srgbClr val="7030A0"/>
                </a:solidFill>
                <a:cs typeface="+mj-cs"/>
              </a:rPr>
              <a:t>+</a:t>
            </a:r>
            <a:r>
              <a:rPr lang="en-US" sz="2000" dirty="0" smtClean="0">
                <a:solidFill>
                  <a:srgbClr val="7030A0"/>
                </a:solidFill>
                <a:cs typeface="+mj-cs"/>
              </a:rPr>
              <a:t>CO</a:t>
            </a:r>
            <a:r>
              <a:rPr lang="en-US" sz="1200" dirty="0" smtClean="0">
                <a:solidFill>
                  <a:srgbClr val="7030A0"/>
                </a:solidFill>
                <a:cs typeface="+mj-cs"/>
              </a:rPr>
              <a:t>2</a:t>
            </a:r>
            <a:endParaRPr lang="ar-IQ" sz="1200" dirty="0" smtClean="0">
              <a:solidFill>
                <a:srgbClr val="7030A0"/>
              </a:solidFill>
              <a:cs typeface="+mj-cs"/>
            </a:endParaRPr>
          </a:p>
          <a:p>
            <a:pPr marL="0" indent="0" algn="just" rtl="1">
              <a:buNone/>
            </a:pPr>
            <a:r>
              <a:rPr lang="ar-IQ" sz="2000" dirty="0">
                <a:solidFill>
                  <a:srgbClr val="7030A0"/>
                </a:solidFill>
                <a:cs typeface="+mj-cs"/>
              </a:rPr>
              <a:t> </a:t>
            </a:r>
            <a:r>
              <a:rPr lang="ar-IQ" sz="2000" dirty="0" smtClean="0">
                <a:solidFill>
                  <a:srgbClr val="7030A0"/>
                </a:solidFill>
                <a:cs typeface="+mj-cs"/>
              </a:rPr>
              <a:t>                           لا يوجد </a:t>
            </a:r>
            <a:r>
              <a:rPr lang="en-US" sz="2000" dirty="0" smtClean="0">
                <a:solidFill>
                  <a:srgbClr val="7030A0"/>
                </a:solidFill>
                <a:cs typeface="+mj-cs"/>
              </a:rPr>
              <a:t>O2</a:t>
            </a:r>
            <a:r>
              <a:rPr lang="ar-IQ" sz="2000" dirty="0">
                <a:solidFill>
                  <a:srgbClr val="7030A0"/>
                </a:solidFill>
                <a:cs typeface="+mj-cs"/>
              </a:rPr>
              <a:t> </a:t>
            </a:r>
            <a:r>
              <a:rPr lang="ar-IQ" sz="2000" dirty="0" smtClean="0">
                <a:solidFill>
                  <a:srgbClr val="7030A0"/>
                </a:solidFill>
                <a:cs typeface="+mj-cs"/>
              </a:rPr>
              <a:t>(</a:t>
            </a:r>
            <a:r>
              <a:rPr lang="en-US" sz="2000" dirty="0" err="1" smtClean="0">
                <a:solidFill>
                  <a:srgbClr val="7030A0"/>
                </a:solidFill>
                <a:cs typeface="+mj-cs"/>
              </a:rPr>
              <a:t>Anerobic</a:t>
            </a:r>
            <a:r>
              <a:rPr lang="ar-IQ" sz="2000" dirty="0" smtClean="0">
                <a:solidFill>
                  <a:srgbClr val="7030A0"/>
                </a:solidFill>
                <a:cs typeface="+mj-cs"/>
              </a:rPr>
              <a:t>) تحلل لا هوائي</a:t>
            </a:r>
          </a:p>
        </p:txBody>
      </p:sp>
    </p:spTree>
    <p:extLst>
      <p:ext uri="{BB962C8B-B14F-4D97-AF65-F5344CB8AC3E}">
        <p14:creationId xmlns:p14="http://schemas.microsoft.com/office/powerpoint/2010/main" val="3637823789"/>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ar-IQ" sz="2400" dirty="0">
                <a:cs typeface="+mj-cs"/>
              </a:rPr>
              <a:t>كما ان هناك غ</a:t>
            </a:r>
            <a:r>
              <a:rPr lang="ar-IQ" sz="2400" u="sng" dirty="0">
                <a:cs typeface="+mj-cs"/>
              </a:rPr>
              <a:t>ازات ثانوية </a:t>
            </a:r>
            <a:r>
              <a:rPr lang="ar-IQ" sz="2400" dirty="0">
                <a:cs typeface="+mj-cs"/>
              </a:rPr>
              <a:t>لا تؤثر على النبات الا اذا ارتفع تركيزها عن حد معين مثل اول اوكسيد الكاربون وسيانيد الهيدروجين والكلور وثاني اوكسيد </a:t>
            </a:r>
            <a:r>
              <a:rPr lang="ar-IQ" sz="2400" dirty="0" smtClean="0">
                <a:cs typeface="+mj-cs"/>
              </a:rPr>
              <a:t>الكبريت.</a:t>
            </a:r>
          </a:p>
          <a:p>
            <a:pPr algn="just" rtl="1"/>
            <a:r>
              <a:rPr lang="ar-IQ" sz="2400" dirty="0" smtClean="0">
                <a:cs typeface="+mj-cs"/>
              </a:rPr>
              <a:t>بالاضافة </a:t>
            </a:r>
            <a:r>
              <a:rPr lang="ar-IQ" sz="2400" dirty="0">
                <a:cs typeface="+mj-cs"/>
              </a:rPr>
              <a:t>الى الغازات فان </a:t>
            </a:r>
            <a:r>
              <a:rPr lang="ar-IQ" sz="2400" u="sng" dirty="0">
                <a:cs typeface="+mj-cs"/>
              </a:rPr>
              <a:t>للغبار</a:t>
            </a:r>
            <a:r>
              <a:rPr lang="ar-IQ" sz="2400" dirty="0">
                <a:cs typeface="+mj-cs"/>
              </a:rPr>
              <a:t> تاثيرات سيئة احيانا على النبات لانه يؤدي الى انسداد الثغور مما يسبب ضعف نمو النبات. </a:t>
            </a:r>
            <a:endParaRPr lang="ar-IQ" sz="2400" dirty="0" smtClean="0">
              <a:cs typeface="+mj-cs"/>
            </a:endParaRPr>
          </a:p>
          <a:p>
            <a:pPr algn="just" rtl="1"/>
            <a:r>
              <a:rPr lang="ar-IQ" sz="2400" dirty="0" smtClean="0">
                <a:cs typeface="+mj-cs"/>
              </a:rPr>
              <a:t>وتؤثر </a:t>
            </a:r>
            <a:r>
              <a:rPr lang="ar-IQ" sz="2400" u="sng" dirty="0">
                <a:cs typeface="+mj-cs"/>
              </a:rPr>
              <a:t>الرطوبة</a:t>
            </a:r>
            <a:r>
              <a:rPr lang="en-US" sz="2400" u="sng" dirty="0" smtClean="0">
                <a:solidFill>
                  <a:schemeClr val="accent1">
                    <a:lumMod val="75000"/>
                  </a:schemeClr>
                </a:solidFill>
                <a:cs typeface="+mj-cs"/>
              </a:rPr>
              <a:t>Humidity</a:t>
            </a:r>
            <a:r>
              <a:rPr lang="en-US" sz="2400" u="sng" dirty="0" smtClean="0">
                <a:cs typeface="+mj-cs"/>
              </a:rPr>
              <a:t> </a:t>
            </a:r>
            <a:r>
              <a:rPr lang="ar-IQ" sz="2400" u="sng" dirty="0" smtClean="0">
                <a:cs typeface="+mj-cs"/>
              </a:rPr>
              <a:t> </a:t>
            </a:r>
            <a:r>
              <a:rPr lang="ar-IQ" sz="2400" dirty="0" smtClean="0">
                <a:cs typeface="+mj-cs"/>
              </a:rPr>
              <a:t>في </a:t>
            </a:r>
            <a:r>
              <a:rPr lang="ar-IQ" sz="2400" dirty="0">
                <a:cs typeface="+mj-cs"/>
              </a:rPr>
              <a:t>نمو النباتات وتعبر الرطوبة الجوية عن كمية بخار الماء اللازمة لتشبع الهواء× 100 اما الرطوبة النسبية فهي كمية بخار الماء الموجود في الهواء على كمية بخار الماء اللازمة لتشبع الهواء × </a:t>
            </a:r>
            <a:r>
              <a:rPr lang="ar-IQ" sz="2400" dirty="0" smtClean="0">
                <a:cs typeface="+mj-cs"/>
              </a:rPr>
              <a:t>100</a:t>
            </a:r>
          </a:p>
          <a:p>
            <a:pPr marL="0" indent="0" algn="just" rtl="1">
              <a:buNone/>
            </a:pPr>
            <a:r>
              <a:rPr lang="ar-IQ" sz="2400" dirty="0" smtClean="0">
                <a:solidFill>
                  <a:srgbClr val="7030A0"/>
                </a:solidFill>
                <a:cs typeface="+mj-cs"/>
              </a:rPr>
              <a:t>                        </a:t>
            </a:r>
            <a:r>
              <a:rPr lang="ar-IQ" sz="2000" dirty="0" smtClean="0">
                <a:solidFill>
                  <a:srgbClr val="7030A0"/>
                </a:solidFill>
                <a:cs typeface="+mj-cs"/>
              </a:rPr>
              <a:t>كمية بخار الماء الموجود في الهواء      </a:t>
            </a:r>
            <a:endParaRPr lang="ar-IQ" sz="2000" dirty="0">
              <a:solidFill>
                <a:srgbClr val="7030A0"/>
              </a:solidFill>
              <a:cs typeface="+mj-cs"/>
            </a:endParaRPr>
          </a:p>
          <a:p>
            <a:pPr marL="0" indent="0" algn="just" rtl="1">
              <a:buNone/>
            </a:pPr>
            <a:r>
              <a:rPr lang="ar-IQ" sz="2000" dirty="0" smtClean="0">
                <a:solidFill>
                  <a:srgbClr val="7030A0"/>
                </a:solidFill>
                <a:cs typeface="+mj-cs"/>
              </a:rPr>
              <a:t>الرطوبة النسبية = ــــــــــــــــــــــــــــــــــــــــــــــــــــــــ      </a:t>
            </a:r>
            <a:r>
              <a:rPr lang="en-US" sz="2000" dirty="0" smtClean="0">
                <a:solidFill>
                  <a:srgbClr val="7030A0"/>
                </a:solidFill>
                <a:cs typeface="+mj-cs"/>
              </a:rPr>
              <a:t>X</a:t>
            </a:r>
            <a:r>
              <a:rPr lang="ar-IQ" sz="2000" dirty="0" smtClean="0">
                <a:solidFill>
                  <a:srgbClr val="7030A0"/>
                </a:solidFill>
                <a:cs typeface="+mj-cs"/>
              </a:rPr>
              <a:t>  100</a:t>
            </a:r>
          </a:p>
          <a:p>
            <a:pPr marL="0" indent="0" algn="just" rtl="1">
              <a:buNone/>
            </a:pPr>
            <a:r>
              <a:rPr lang="ar-IQ" sz="2000" dirty="0">
                <a:solidFill>
                  <a:srgbClr val="7030A0"/>
                </a:solidFill>
                <a:cs typeface="+mj-cs"/>
              </a:rPr>
              <a:t> </a:t>
            </a:r>
            <a:r>
              <a:rPr lang="ar-IQ" sz="2000" dirty="0" smtClean="0">
                <a:solidFill>
                  <a:srgbClr val="7030A0"/>
                </a:solidFill>
                <a:cs typeface="+mj-cs"/>
              </a:rPr>
              <a:t>                        كمية بخار الماء اللازمة لتشبع الهواء     </a:t>
            </a:r>
            <a:endParaRPr lang="ar-IQ" sz="2000" dirty="0">
              <a:solidFill>
                <a:srgbClr val="7030A0"/>
              </a:solidFill>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2152797160"/>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ar-IQ" sz="2400" dirty="0" smtClean="0">
                <a:cs typeface="+mj-cs"/>
              </a:rPr>
              <a:t>تؤثر </a:t>
            </a:r>
            <a:r>
              <a:rPr lang="ar-IQ" sz="2400" dirty="0">
                <a:cs typeface="+mj-cs"/>
              </a:rPr>
              <a:t>الرطوبة الجوية في نمو نباتات الخضراوات لان الماء هو العنصرالاساسي للحياة وكلما كانت الرطوبة النسبية في الجو بقدر كاف كلما قلل ذلك من عمليات النتح وبالتالي يحتفظ النبات بالكمية الملائمة لسير العمليات الحيوية ونمو الاعضاء النباتية المختلفة </a:t>
            </a:r>
            <a:endParaRPr lang="ar-IQ" sz="2400" dirty="0" smtClean="0">
              <a:cs typeface="+mj-cs"/>
            </a:endParaRPr>
          </a:p>
          <a:p>
            <a:pPr algn="just" rtl="1"/>
            <a:r>
              <a:rPr lang="ar-IQ" sz="2400" dirty="0" smtClean="0">
                <a:cs typeface="+mj-cs"/>
              </a:rPr>
              <a:t>وتعتبر </a:t>
            </a:r>
            <a:r>
              <a:rPr lang="ar-IQ" sz="2400" dirty="0">
                <a:cs typeface="+mj-cs"/>
              </a:rPr>
              <a:t>الامطار صورة من صور الرطوبة النسبية في الجو الا انها احيانا تعد عاملا ضارا عند سقوطها اثناء فترة التلقيح مما يؤدي الى ازالة حبوب اللقاح من على مياسم الازهار وبالتالي فشل عملية التلقيح ثم الاخصاب. </a:t>
            </a:r>
            <a:endParaRPr lang="ar-IQ" sz="2400" dirty="0" smtClean="0">
              <a:cs typeface="+mj-cs"/>
            </a:endParaRPr>
          </a:p>
          <a:p>
            <a:pPr algn="just" rtl="1"/>
            <a:r>
              <a:rPr lang="ar-IQ" sz="2400" dirty="0" smtClean="0">
                <a:cs typeface="+mj-cs"/>
              </a:rPr>
              <a:t>كما </a:t>
            </a:r>
            <a:r>
              <a:rPr lang="ar-IQ" sz="2400" dirty="0">
                <a:cs typeface="+mj-cs"/>
              </a:rPr>
              <a:t>ان ارتفاع الرطوبة النسبية في الجو يؤدي الى ظهور بعض الامراض الفطرية سواء على الثمار او على الافرع والاوراق. </a:t>
            </a:r>
            <a:endParaRPr lang="en-US" sz="2400" dirty="0">
              <a:cs typeface="+mj-cs"/>
            </a:endParaRPr>
          </a:p>
        </p:txBody>
      </p:sp>
    </p:spTree>
    <p:extLst>
      <p:ext uri="{BB962C8B-B14F-4D97-AF65-F5344CB8AC3E}">
        <p14:creationId xmlns:p14="http://schemas.microsoft.com/office/powerpoint/2010/main" val="116759570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2800" b="1" dirty="0">
                <a:solidFill>
                  <a:schemeClr val="accent2">
                    <a:lumMod val="75000"/>
                  </a:schemeClr>
                </a:solidFill>
              </a:rPr>
              <a:t>	الشتل  والأقلمة  في محاصيل الخضر </a:t>
            </a:r>
            <a:endParaRPr lang="en-US" sz="2800" b="1"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marL="0" indent="0" algn="just" rtl="1">
              <a:buNone/>
            </a:pPr>
            <a:r>
              <a:rPr lang="ar-IQ" sz="2800" b="1" dirty="0" smtClean="0">
                <a:solidFill>
                  <a:schemeClr val="accent2">
                    <a:lumMod val="75000"/>
                  </a:schemeClr>
                </a:solidFill>
                <a:cs typeface="+mj-cs"/>
              </a:rPr>
              <a:t>الشتل</a:t>
            </a:r>
            <a:r>
              <a:rPr lang="ar-IQ" sz="2800" b="1" dirty="0" smtClean="0">
                <a:cs typeface="+mj-cs"/>
              </a:rPr>
              <a:t>   </a:t>
            </a:r>
            <a:r>
              <a:rPr lang="en-US" sz="2800" b="1" dirty="0">
                <a:solidFill>
                  <a:schemeClr val="accent1">
                    <a:lumMod val="75000"/>
                  </a:schemeClr>
                </a:solidFill>
                <a:cs typeface="+mj-cs"/>
              </a:rPr>
              <a:t>Transplanting</a:t>
            </a:r>
          </a:p>
          <a:p>
            <a:pPr marL="0" indent="0" algn="just" rtl="1">
              <a:buNone/>
            </a:pPr>
            <a:r>
              <a:rPr lang="en-US" sz="2400" dirty="0">
                <a:cs typeface="+mj-cs"/>
              </a:rPr>
              <a:t>  </a:t>
            </a:r>
            <a:r>
              <a:rPr lang="ar-IQ" sz="2400" dirty="0">
                <a:cs typeface="+mj-cs"/>
              </a:rPr>
              <a:t>الشتل هي عملية نقل الشتلات من المشتل او من مكان زراعتها الى المحل المستديم. والشتلات عبارة عن النباتات او البادرات </a:t>
            </a:r>
            <a:r>
              <a:rPr lang="en-US" sz="2400" dirty="0">
                <a:solidFill>
                  <a:schemeClr val="accent1">
                    <a:lumMod val="75000"/>
                  </a:schemeClr>
                </a:solidFill>
                <a:cs typeface="+mj-cs"/>
              </a:rPr>
              <a:t>Seedling</a:t>
            </a:r>
            <a:r>
              <a:rPr lang="en-US" sz="2400" dirty="0">
                <a:cs typeface="+mj-cs"/>
              </a:rPr>
              <a:t> </a:t>
            </a:r>
            <a:r>
              <a:rPr lang="ar-IQ" sz="2400" dirty="0">
                <a:cs typeface="+mj-cs"/>
              </a:rPr>
              <a:t>التي تنتج من زراعة البذور في المشتل ويعتنى بها الى ان تصبح صالحة للنقل الى المكان المستديم ومن مواصفاتها يجب ان </a:t>
            </a:r>
            <a:r>
              <a:rPr lang="ar-IQ" sz="2400" dirty="0" smtClean="0">
                <a:cs typeface="+mj-cs"/>
              </a:rPr>
              <a:t>تكون:</a:t>
            </a:r>
          </a:p>
          <a:p>
            <a:pPr marL="457200" indent="-457200" algn="just" rtl="1">
              <a:buClr>
                <a:srgbClr val="FF3399"/>
              </a:buClr>
              <a:buFont typeface="+mj-lt"/>
              <a:buAutoNum type="arabicPeriod"/>
            </a:pPr>
            <a:r>
              <a:rPr lang="ar-IQ" sz="2400" dirty="0" smtClean="0">
                <a:cs typeface="+mj-cs"/>
              </a:rPr>
              <a:t>بطول </a:t>
            </a:r>
            <a:r>
              <a:rPr lang="ar-IQ" sz="2400" dirty="0">
                <a:cs typeface="+mj-cs"/>
              </a:rPr>
              <a:t>10 – 15 </a:t>
            </a:r>
            <a:r>
              <a:rPr lang="ar-IQ" sz="2400" dirty="0" smtClean="0">
                <a:cs typeface="+mj-cs"/>
              </a:rPr>
              <a:t>سم  </a:t>
            </a:r>
          </a:p>
          <a:p>
            <a:pPr marL="457200" indent="-457200" algn="just" rtl="1">
              <a:buClr>
                <a:srgbClr val="FF3399"/>
              </a:buClr>
              <a:buFont typeface="+mj-lt"/>
              <a:buAutoNum type="arabicPeriod"/>
            </a:pPr>
            <a:r>
              <a:rPr lang="ar-IQ" sz="2400" dirty="0" smtClean="0">
                <a:cs typeface="+mj-cs"/>
              </a:rPr>
              <a:t>ان </a:t>
            </a:r>
            <a:r>
              <a:rPr lang="ar-IQ" sz="2400" dirty="0">
                <a:cs typeface="+mj-cs"/>
              </a:rPr>
              <a:t>تحتوي على مجموعة من الاوراق جيدة </a:t>
            </a:r>
            <a:r>
              <a:rPr lang="ar-IQ" sz="2400" dirty="0" smtClean="0">
                <a:cs typeface="+mj-cs"/>
              </a:rPr>
              <a:t>النمو</a:t>
            </a:r>
          </a:p>
          <a:p>
            <a:pPr marL="457200" indent="-457200" algn="just" rtl="1">
              <a:buClr>
                <a:srgbClr val="FF3399"/>
              </a:buClr>
              <a:buFont typeface="+mj-lt"/>
              <a:buAutoNum type="arabicPeriod"/>
            </a:pPr>
            <a:r>
              <a:rPr lang="ar-IQ" sz="2400" dirty="0" smtClean="0">
                <a:cs typeface="+mj-cs"/>
              </a:rPr>
              <a:t>خالية من الاصابة بالامراض والحشرات</a:t>
            </a:r>
          </a:p>
          <a:p>
            <a:pPr marL="457200" indent="-457200" algn="just" rtl="1">
              <a:buClr>
                <a:srgbClr val="FF3399"/>
              </a:buClr>
              <a:buFont typeface="+mj-lt"/>
              <a:buAutoNum type="arabicPeriod"/>
            </a:pPr>
            <a:r>
              <a:rPr lang="ar-IQ" sz="2400" dirty="0" smtClean="0">
                <a:cs typeface="+mj-cs"/>
              </a:rPr>
              <a:t>بحالة تسمح بنقلها الى المكان المستديم بحيث تتحمل الظروف البيئية الصعبة. </a:t>
            </a:r>
          </a:p>
          <a:p>
            <a:pPr marL="0" indent="0" algn="r">
              <a:buNone/>
            </a:pPr>
            <a:endParaRPr lang="en-US" sz="2400" dirty="0">
              <a:cs typeface="+mj-cs"/>
            </a:endParaRPr>
          </a:p>
        </p:txBody>
      </p:sp>
    </p:spTree>
    <p:extLst>
      <p:ext uri="{BB962C8B-B14F-4D97-AF65-F5344CB8AC3E}">
        <p14:creationId xmlns:p14="http://schemas.microsoft.com/office/powerpoint/2010/main" val="1454644831"/>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endParaRPr lang="ar-IQ" sz="2400" dirty="0" smtClean="0">
              <a:cs typeface="+mj-cs"/>
            </a:endParaRPr>
          </a:p>
          <a:p>
            <a:pPr algn="just" rtl="1"/>
            <a:r>
              <a:rPr lang="ar-IQ" sz="2400" dirty="0" smtClean="0">
                <a:cs typeface="+mj-cs"/>
              </a:rPr>
              <a:t>وفي </a:t>
            </a:r>
            <a:r>
              <a:rPr lang="ar-IQ" sz="2400" dirty="0">
                <a:cs typeface="+mj-cs"/>
              </a:rPr>
              <a:t>كل الحالات يراعى عدم وصول النباتات الى حالة الذبول التي تؤدي الى تساقط الازهار والثمار واضعاف النمو الخضري لان انخفاض الرطوبة يؤدي الى زيادة في سرعة النتح الذي يؤدي بدوره الى نقص في ضغط انتفاخ الخلايا مما ينشأ عنه ذبول النباتات في حالة زيادة كمية الماء المفقود. </a:t>
            </a:r>
            <a:endParaRPr lang="ar-IQ" sz="2400" dirty="0" smtClean="0">
              <a:cs typeface="+mj-cs"/>
            </a:endParaRPr>
          </a:p>
          <a:p>
            <a:pPr algn="just" rtl="1"/>
            <a:r>
              <a:rPr lang="ar-IQ" sz="2400" dirty="0" smtClean="0">
                <a:cs typeface="+mj-cs"/>
              </a:rPr>
              <a:t>وفي </a:t>
            </a:r>
            <a:r>
              <a:rPr lang="ar-IQ" sz="2400" dirty="0">
                <a:cs typeface="+mj-cs"/>
              </a:rPr>
              <a:t>احدى الدراسات التي اجريت على نبات الطماطة في الزراعة المحمية وجد ان الرطوبة بحدود 90% ادت الى نمو خضري قوي واعطت اعلى ناتج بينما انخفاض الرطوبة الى 40% ادى الى الحصول على سيقان سميكة واوراق جلدية وانخفاض كمية الحاصل.</a:t>
            </a:r>
            <a:endParaRPr lang="en-US" sz="2400" dirty="0">
              <a:cs typeface="+mj-cs"/>
            </a:endParaRPr>
          </a:p>
        </p:txBody>
      </p:sp>
    </p:spTree>
    <p:extLst>
      <p:ext uri="{BB962C8B-B14F-4D97-AF65-F5344CB8AC3E}">
        <p14:creationId xmlns:p14="http://schemas.microsoft.com/office/powerpoint/2010/main" val="3087410670"/>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1">
              <a:buNone/>
            </a:pPr>
            <a:r>
              <a:rPr lang="ar-IQ" sz="2800" b="1" dirty="0">
                <a:solidFill>
                  <a:schemeClr val="accent2">
                    <a:lumMod val="75000"/>
                  </a:schemeClr>
                </a:solidFill>
                <a:cs typeface="+mj-cs"/>
              </a:rPr>
              <a:t>في محاضرة اليوم </a:t>
            </a:r>
            <a:r>
              <a:rPr lang="ar-IQ" sz="2800" b="1" dirty="0" smtClean="0">
                <a:solidFill>
                  <a:schemeClr val="accent2">
                    <a:lumMod val="75000"/>
                  </a:schemeClr>
                </a:solidFill>
                <a:cs typeface="+mj-cs"/>
              </a:rPr>
              <a:t>تكلمناعن </a:t>
            </a:r>
            <a:r>
              <a:rPr lang="ar-IQ" sz="2800" b="1" dirty="0">
                <a:solidFill>
                  <a:schemeClr val="accent2">
                    <a:lumMod val="75000"/>
                  </a:schemeClr>
                </a:solidFill>
                <a:cs typeface="+mj-cs"/>
              </a:rPr>
              <a:t>:</a:t>
            </a:r>
          </a:p>
          <a:p>
            <a:pPr algn="just" rtl="1">
              <a:buClr>
                <a:srgbClr val="FF3399"/>
              </a:buClr>
            </a:pPr>
            <a:r>
              <a:rPr lang="ar-IQ" sz="2400" dirty="0">
                <a:cs typeface="+mj-cs"/>
              </a:rPr>
              <a:t>الشتل  والأقلمة  في محاصيل الخضر.</a:t>
            </a:r>
          </a:p>
          <a:p>
            <a:pPr algn="just" rtl="1">
              <a:buClr>
                <a:srgbClr val="FF3399"/>
              </a:buClr>
            </a:pPr>
            <a:r>
              <a:rPr lang="ar-IQ" sz="2400" dirty="0">
                <a:cs typeface="+mj-cs"/>
              </a:rPr>
              <a:t>فوائد وعيوب عملية الشتل. </a:t>
            </a:r>
          </a:p>
          <a:p>
            <a:pPr algn="just" rtl="1">
              <a:buClr>
                <a:srgbClr val="FF3399"/>
              </a:buClr>
            </a:pPr>
            <a:r>
              <a:rPr lang="ar-IQ" sz="2400" dirty="0">
                <a:cs typeface="+mj-cs"/>
              </a:rPr>
              <a:t>العوامل المؤثرة في نمو محاصيل الخضر.</a:t>
            </a:r>
          </a:p>
          <a:p>
            <a:pPr marL="0" indent="0" algn="just" rtl="1">
              <a:buNone/>
            </a:pPr>
            <a:endParaRPr lang="en-US" dirty="0"/>
          </a:p>
        </p:txBody>
      </p:sp>
    </p:spTree>
    <p:extLst>
      <p:ext uri="{BB962C8B-B14F-4D97-AF65-F5344CB8AC3E}">
        <p14:creationId xmlns:p14="http://schemas.microsoft.com/office/powerpoint/2010/main" val="2064652606"/>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sz="7300" b="1" dirty="0" smtClean="0"/>
              <a:t>شكراً لاصغائكم</a:t>
            </a:r>
            <a:endParaRPr lang="en-US" sz="7300" b="1" dirty="0"/>
          </a:p>
        </p:txBody>
      </p:sp>
    </p:spTree>
    <p:extLst>
      <p:ext uri="{BB962C8B-B14F-4D97-AF65-F5344CB8AC3E}">
        <p14:creationId xmlns:p14="http://schemas.microsoft.com/office/powerpoint/2010/main" val="3063437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pPr algn="r"/>
            <a:r>
              <a:rPr lang="ar-IQ" sz="2800" b="1" dirty="0">
                <a:solidFill>
                  <a:schemeClr val="accent2">
                    <a:lumMod val="75000"/>
                  </a:schemeClr>
                </a:solidFill>
              </a:rPr>
              <a:t>	فوائد عملية الشتل</a:t>
            </a:r>
            <a:endParaRPr lang="en-US" sz="2800" b="1" dirty="0">
              <a:solidFill>
                <a:schemeClr val="accent2">
                  <a:lumMod val="75000"/>
                </a:schemeClr>
              </a:solidFill>
            </a:endParaRPr>
          </a:p>
        </p:txBody>
      </p:sp>
      <p:sp>
        <p:nvSpPr>
          <p:cNvPr id="3" name="Content Placeholder 2"/>
          <p:cNvSpPr>
            <a:spLocks noGrp="1"/>
          </p:cNvSpPr>
          <p:nvPr>
            <p:ph idx="1"/>
          </p:nvPr>
        </p:nvSpPr>
        <p:spPr>
          <a:xfrm>
            <a:off x="457200" y="685800"/>
            <a:ext cx="8229600" cy="5943600"/>
          </a:xfrm>
        </p:spPr>
        <p:txBody>
          <a:bodyPr>
            <a:noAutofit/>
          </a:bodyPr>
          <a:lstStyle/>
          <a:p>
            <a:pPr marL="457200" indent="-457200" algn="just" rtl="1">
              <a:buClr>
                <a:srgbClr val="FF3399"/>
              </a:buClr>
              <a:buFont typeface="+mj-lt"/>
              <a:buAutoNum type="arabicPeriod"/>
            </a:pPr>
            <a:r>
              <a:rPr lang="ar-IQ" sz="2000" dirty="0">
                <a:cs typeface="+mj-cs"/>
              </a:rPr>
              <a:t>تسمح بإستغلال الارض لفترة أطول من الزمن خلال فترة نمو الشتلات في المشتل فمثلا الحقل المخصص للبصل يستغل لزراعة الخس الى حين نمو شتلات البصل في المشتل.</a:t>
            </a:r>
          </a:p>
          <a:p>
            <a:pPr marL="457200" indent="-457200" algn="just" rtl="1">
              <a:buClr>
                <a:srgbClr val="FF3399"/>
              </a:buClr>
              <a:buFont typeface="+mj-lt"/>
              <a:buAutoNum type="arabicPeriod"/>
            </a:pPr>
            <a:r>
              <a:rPr lang="ar-IQ" sz="2000" dirty="0" smtClean="0">
                <a:cs typeface="+mj-cs"/>
              </a:rPr>
              <a:t>يمكن </a:t>
            </a:r>
            <a:r>
              <a:rPr lang="ar-IQ" sz="2000" dirty="0">
                <a:cs typeface="+mj-cs"/>
              </a:rPr>
              <a:t>في حالة استعمال الشتلات ان نبكر في مواعيد الزراعة لان النباتات التي تنتج في المشتل يعتنى بها بطريقة خاصة بحيث تصبح اكثر تحملا عند زراعتها في المكان المستديم.</a:t>
            </a:r>
          </a:p>
          <a:p>
            <a:pPr marL="457200" indent="-457200" algn="just" rtl="1">
              <a:buClr>
                <a:srgbClr val="FF3399"/>
              </a:buClr>
              <a:buFont typeface="+mj-lt"/>
              <a:buAutoNum type="arabicPeriod"/>
            </a:pPr>
            <a:r>
              <a:rPr lang="ar-IQ" sz="2000" dirty="0" smtClean="0">
                <a:cs typeface="+mj-cs"/>
              </a:rPr>
              <a:t>في </a:t>
            </a:r>
            <a:r>
              <a:rPr lang="ar-IQ" sz="2000" dirty="0">
                <a:cs typeface="+mj-cs"/>
              </a:rPr>
              <a:t>حالة الشتل نحصل على شتلات قوية ومتجانسة وهذه تكون اقدر من غيرها على تحمل الظروف البيئية الصعبة كما ان تجانس الشتلات يساعد على ان يكون موعد النضج متقارب.</a:t>
            </a:r>
          </a:p>
          <a:p>
            <a:pPr marL="457200" indent="-457200" algn="just" rtl="1">
              <a:buClr>
                <a:srgbClr val="FF3399"/>
              </a:buClr>
              <a:buFont typeface="+mj-lt"/>
              <a:buAutoNum type="arabicPeriod"/>
            </a:pPr>
            <a:r>
              <a:rPr lang="ar-IQ" sz="2000" dirty="0" smtClean="0">
                <a:cs typeface="+mj-cs"/>
              </a:rPr>
              <a:t>الاقتصاد </a:t>
            </a:r>
            <a:r>
              <a:rPr lang="ar-IQ" sz="2000" dirty="0">
                <a:cs typeface="+mj-cs"/>
              </a:rPr>
              <a:t>في كمية البذور المستعملة في وحدة المساحة وذلك يؤدي الى فائدة اقتصادية خاصة عندما تكون البذورمرتفعة السعر.</a:t>
            </a:r>
          </a:p>
          <a:p>
            <a:pPr marL="457200" indent="-457200" algn="just" rtl="1">
              <a:buClr>
                <a:srgbClr val="FF3399"/>
              </a:buClr>
              <a:buFont typeface="+mj-lt"/>
              <a:buAutoNum type="arabicPeriod"/>
            </a:pPr>
            <a:r>
              <a:rPr lang="ar-IQ" sz="2000" dirty="0" smtClean="0">
                <a:cs typeface="+mj-cs"/>
              </a:rPr>
              <a:t>سهولة </a:t>
            </a:r>
            <a:r>
              <a:rPr lang="ar-IQ" sz="2000" dirty="0">
                <a:cs typeface="+mj-cs"/>
              </a:rPr>
              <a:t>الاعتناء بالشتلات مثل مكافحة الامراض والحشرات وكذلك انخفاض كلفة العمل لان البادرات النامية تشغل مساحة صغيرة مقارنة بالبذور المزروعة في المكان الدائم كما ان طريقة الشتل تخلق ظروفا ملائمة اكثر للنباتات الفتية مما لو زرعت في المكائن الدائم.</a:t>
            </a:r>
          </a:p>
          <a:p>
            <a:pPr marL="457200" indent="-457200" algn="just" rtl="1">
              <a:buClr>
                <a:srgbClr val="FF3399"/>
              </a:buClr>
              <a:buFont typeface="+mj-lt"/>
              <a:buAutoNum type="arabicPeriod"/>
            </a:pPr>
            <a:r>
              <a:rPr lang="ar-IQ" sz="2000" dirty="0" smtClean="0">
                <a:cs typeface="+mj-cs"/>
              </a:rPr>
              <a:t>زيادة </a:t>
            </a:r>
            <a:r>
              <a:rPr lang="ar-IQ" sz="2000" dirty="0">
                <a:cs typeface="+mj-cs"/>
              </a:rPr>
              <a:t>قابلية النبات على امتصاص الماء والعناصر الغذائية من التربة لان عملية النقل تؤدي الى تقطع الجذر الوتدي وذلك يؤدي الى تكوين جذور جانبية كبيرة. </a:t>
            </a:r>
          </a:p>
          <a:p>
            <a:pPr marL="457200" indent="-457200" algn="just" rtl="1">
              <a:buClr>
                <a:srgbClr val="FF3399"/>
              </a:buClr>
              <a:buFont typeface="+mj-lt"/>
              <a:buAutoNum type="arabicPeriod"/>
            </a:pPr>
            <a:r>
              <a:rPr lang="ar-IQ" sz="2000" dirty="0" smtClean="0">
                <a:cs typeface="+mj-cs"/>
              </a:rPr>
              <a:t>إطالة </a:t>
            </a:r>
            <a:r>
              <a:rPr lang="ar-IQ" sz="2000" dirty="0">
                <a:cs typeface="+mj-cs"/>
              </a:rPr>
              <a:t>فترة النمو الخضري والاثمار للنبات واهمية ذلك في زيادة الانتاج.</a:t>
            </a:r>
          </a:p>
          <a:p>
            <a:pPr marL="0" indent="0" algn="just" rtl="1">
              <a:buNone/>
            </a:pPr>
            <a:endParaRPr lang="en-US" sz="2000" dirty="0">
              <a:cs typeface="+mj-cs"/>
            </a:endParaRPr>
          </a:p>
        </p:txBody>
      </p:sp>
    </p:spTree>
    <p:extLst>
      <p:ext uri="{BB962C8B-B14F-4D97-AF65-F5344CB8AC3E}">
        <p14:creationId xmlns:p14="http://schemas.microsoft.com/office/powerpoint/2010/main" val="231420132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800" b="1" dirty="0" smtClean="0">
                <a:solidFill>
                  <a:schemeClr val="accent2">
                    <a:lumMod val="75000"/>
                  </a:schemeClr>
                </a:solidFill>
              </a:rPr>
              <a:t>عيوب </a:t>
            </a:r>
            <a:r>
              <a:rPr lang="ar-IQ" sz="2800" b="1" dirty="0">
                <a:solidFill>
                  <a:schemeClr val="accent2">
                    <a:lumMod val="75000"/>
                  </a:schemeClr>
                </a:solidFill>
              </a:rPr>
              <a:t>الشتل</a:t>
            </a:r>
            <a:endParaRPr lang="en-US" sz="2800" b="1"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marL="457200" indent="-457200" algn="just" rtl="1">
              <a:buClr>
                <a:srgbClr val="FF3399"/>
              </a:buClr>
              <a:buFont typeface="+mj-lt"/>
              <a:buAutoNum type="arabicPeriod"/>
            </a:pPr>
            <a:r>
              <a:rPr lang="ar-IQ" sz="2400" dirty="0" smtClean="0">
                <a:cs typeface="+mj-cs"/>
              </a:rPr>
              <a:t>تؤدي </a:t>
            </a:r>
            <a:r>
              <a:rPr lang="ar-IQ" sz="2400" dirty="0">
                <a:cs typeface="+mj-cs"/>
              </a:rPr>
              <a:t>الى تأخير نمو النباتات في الحقل المستديم لان عملية الشتل تسبب تقطيع الجذور لذا فان النبات يحتاج الى فترة معينة من الزمن لكي يستعيد نشاطه.</a:t>
            </a:r>
          </a:p>
          <a:p>
            <a:pPr marL="457200" indent="-457200" algn="just" rtl="1">
              <a:buClr>
                <a:srgbClr val="FF3399"/>
              </a:buClr>
              <a:buFont typeface="+mj-lt"/>
              <a:buAutoNum type="arabicPeriod"/>
            </a:pPr>
            <a:r>
              <a:rPr lang="ar-IQ" sz="2400" dirty="0" smtClean="0">
                <a:cs typeface="+mj-cs"/>
              </a:rPr>
              <a:t>تنقل </a:t>
            </a:r>
            <a:r>
              <a:rPr lang="ar-IQ" sz="2400" dirty="0">
                <a:cs typeface="+mj-cs"/>
              </a:rPr>
              <a:t>الشتلات احيانا بعض الامراض عند نقلها الى المكان الدائم مثل مرض موزائيك التبغ </a:t>
            </a:r>
            <a:r>
              <a:rPr lang="en-US" sz="2400" dirty="0" err="1">
                <a:solidFill>
                  <a:schemeClr val="accent1">
                    <a:lumMod val="75000"/>
                  </a:schemeClr>
                </a:solidFill>
                <a:cs typeface="+mj-cs"/>
              </a:rPr>
              <a:t>Tabacco</a:t>
            </a:r>
            <a:r>
              <a:rPr lang="en-US" sz="2400" dirty="0">
                <a:solidFill>
                  <a:schemeClr val="accent1">
                    <a:lumMod val="75000"/>
                  </a:schemeClr>
                </a:solidFill>
                <a:cs typeface="+mj-cs"/>
              </a:rPr>
              <a:t> Mosaic Virus (TMV) </a:t>
            </a:r>
            <a:r>
              <a:rPr lang="ar-IQ" sz="2400" dirty="0">
                <a:cs typeface="+mj-cs"/>
              </a:rPr>
              <a:t>الذي ينتقل من ايدي المدخنين عند الشتل.</a:t>
            </a:r>
          </a:p>
          <a:p>
            <a:pPr marL="457200" indent="-457200" algn="just" rtl="1">
              <a:buClr>
                <a:srgbClr val="FF3399"/>
              </a:buClr>
              <a:buFont typeface="+mj-lt"/>
              <a:buAutoNum type="arabicPeriod"/>
            </a:pPr>
            <a:r>
              <a:rPr lang="ar-IQ" sz="2400" dirty="0" smtClean="0">
                <a:cs typeface="+mj-cs"/>
              </a:rPr>
              <a:t>زيادة </a:t>
            </a:r>
            <a:r>
              <a:rPr lang="ar-IQ" sz="2400" dirty="0">
                <a:cs typeface="+mj-cs"/>
              </a:rPr>
              <a:t>تكاليف معدات الزراعة المحمية فضلا عن تكاليف النقل من المحل المؤقت الى المستديم ويعوض عن ذلك بالحصول على شتلات متجانسة وزيادة الانتاج. </a:t>
            </a:r>
          </a:p>
          <a:p>
            <a:pPr marL="457200" indent="-457200" algn="just" rtl="1">
              <a:buClr>
                <a:srgbClr val="FF3399"/>
              </a:buClr>
              <a:buFont typeface="+mj-lt"/>
              <a:buAutoNum type="arabicPeriod"/>
            </a:pPr>
            <a:endParaRPr lang="en-US" sz="2400" dirty="0">
              <a:cs typeface="+mj-cs"/>
            </a:endParaRPr>
          </a:p>
        </p:txBody>
      </p:sp>
    </p:spTree>
    <p:extLst>
      <p:ext uri="{BB962C8B-B14F-4D97-AF65-F5344CB8AC3E}">
        <p14:creationId xmlns:p14="http://schemas.microsoft.com/office/powerpoint/2010/main" val="21116629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800" b="1" dirty="0" smtClean="0">
                <a:solidFill>
                  <a:schemeClr val="accent2">
                    <a:lumMod val="75000"/>
                  </a:schemeClr>
                </a:solidFill>
              </a:rPr>
              <a:t>إستجابة </a:t>
            </a:r>
            <a:r>
              <a:rPr lang="ar-IQ" sz="2800" b="1" dirty="0">
                <a:solidFill>
                  <a:schemeClr val="accent2">
                    <a:lumMod val="75000"/>
                  </a:schemeClr>
                </a:solidFill>
              </a:rPr>
              <a:t>الخضراوات لعملية الشتل</a:t>
            </a:r>
            <a:endParaRPr lang="en-US" sz="2800" b="1"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algn="just" rtl="1"/>
            <a:r>
              <a:rPr lang="ar-IQ" sz="2400" dirty="0" smtClean="0">
                <a:cs typeface="+mj-cs"/>
              </a:rPr>
              <a:t>هناك </a:t>
            </a:r>
            <a:r>
              <a:rPr lang="ar-IQ" sz="2400" dirty="0">
                <a:cs typeface="+mj-cs"/>
              </a:rPr>
              <a:t>بعض الخضراوات التي تتضرر بعملية الشتل اكثر من غيرها, </a:t>
            </a:r>
            <a:endParaRPr lang="ar-IQ" sz="2400" dirty="0" smtClean="0">
              <a:cs typeface="+mj-cs"/>
            </a:endParaRPr>
          </a:p>
          <a:p>
            <a:pPr algn="just" rtl="1"/>
            <a:r>
              <a:rPr lang="ar-IQ" sz="2400" dirty="0" smtClean="0">
                <a:cs typeface="+mj-cs"/>
              </a:rPr>
              <a:t>وتعدعملية </a:t>
            </a:r>
            <a:r>
              <a:rPr lang="ar-IQ" sz="2400" dirty="0">
                <a:cs typeface="+mj-cs"/>
              </a:rPr>
              <a:t>تجديد الجذور هي المحور الاساسي في نجاح عملية </a:t>
            </a:r>
            <a:r>
              <a:rPr lang="ar-IQ" sz="2400" dirty="0" smtClean="0">
                <a:cs typeface="+mj-cs"/>
              </a:rPr>
              <a:t>الشتل، </a:t>
            </a:r>
          </a:p>
          <a:p>
            <a:pPr algn="just" rtl="1"/>
            <a:r>
              <a:rPr lang="ar-IQ" sz="2400" dirty="0" smtClean="0">
                <a:cs typeface="+mj-cs"/>
              </a:rPr>
              <a:t>كما </a:t>
            </a:r>
            <a:r>
              <a:rPr lang="ar-IQ" sz="2400" dirty="0">
                <a:cs typeface="+mj-cs"/>
              </a:rPr>
              <a:t>يلاحظ حدوث بطأ أو توقف في نمو البادرات لمدة معينة ويعتمد ذلك على كمية الجذور المتبقية على النبات بعد </a:t>
            </a:r>
            <a:r>
              <a:rPr lang="ar-IQ" sz="2400" dirty="0" smtClean="0">
                <a:cs typeface="+mj-cs"/>
              </a:rPr>
              <a:t>الشتل، </a:t>
            </a:r>
            <a:r>
              <a:rPr lang="ar-IQ" sz="2400" dirty="0">
                <a:cs typeface="+mj-cs"/>
              </a:rPr>
              <a:t>ويعتمد هذا على حجم النبات وطبيعة تفرع الجذر, </a:t>
            </a:r>
            <a:endParaRPr lang="ar-IQ" sz="2400" dirty="0" smtClean="0">
              <a:cs typeface="+mj-cs"/>
            </a:endParaRPr>
          </a:p>
          <a:p>
            <a:pPr algn="just" rtl="1"/>
            <a:r>
              <a:rPr lang="ar-IQ" sz="2400" dirty="0" smtClean="0">
                <a:cs typeface="+mj-cs"/>
              </a:rPr>
              <a:t>كما </a:t>
            </a:r>
            <a:r>
              <a:rPr lang="ar-IQ" sz="2400" dirty="0">
                <a:cs typeface="+mj-cs"/>
              </a:rPr>
              <a:t>تؤثر الجذور على عملية إمتصاص الماء خلال الايام الاولى بعد عملية الشتل نتيجة لترسيب السوبرين على الجذور القديمة من النبات بالاضافة الى ان سرعة  تجديد الجذور تعتمد اساسا على نوع النبات وعمره وكمية المواد الغذائية المخزونة داخل </a:t>
            </a:r>
            <a:r>
              <a:rPr lang="ar-IQ" sz="2400" dirty="0" smtClean="0">
                <a:cs typeface="+mj-cs"/>
              </a:rPr>
              <a:t>النبات.</a:t>
            </a:r>
            <a:endParaRPr lang="en-US" sz="2400" dirty="0">
              <a:cs typeface="+mj-cs"/>
            </a:endParaRPr>
          </a:p>
        </p:txBody>
      </p:sp>
    </p:spTree>
    <p:extLst>
      <p:ext uri="{BB962C8B-B14F-4D97-AF65-F5344CB8AC3E}">
        <p14:creationId xmlns:p14="http://schemas.microsoft.com/office/powerpoint/2010/main" val="346732345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a:bodyPr>
          <a:lstStyle/>
          <a:p>
            <a:pPr marL="0" indent="0" algn="just" rtl="1">
              <a:buNone/>
            </a:pPr>
            <a:endParaRPr lang="ar-IQ" sz="2400" dirty="0" smtClean="0">
              <a:cs typeface="+mj-cs"/>
            </a:endParaRPr>
          </a:p>
          <a:p>
            <a:pPr marL="0" indent="0" algn="just" rtl="1">
              <a:buNone/>
            </a:pPr>
            <a:r>
              <a:rPr lang="ar-IQ" sz="2400" dirty="0" smtClean="0">
                <a:cs typeface="+mj-cs"/>
              </a:rPr>
              <a:t>       ومن </a:t>
            </a:r>
            <a:r>
              <a:rPr lang="ar-IQ" sz="2400" dirty="0">
                <a:cs typeface="+mj-cs"/>
              </a:rPr>
              <a:t>ذلك يمكن تقسيم محاصيل الخضر حسب قابليتها للشتل الى ثلاثة </a:t>
            </a:r>
            <a:r>
              <a:rPr lang="ar-IQ" sz="2400" dirty="0" smtClean="0">
                <a:cs typeface="+mj-cs"/>
              </a:rPr>
              <a:t>اقسام:</a:t>
            </a:r>
          </a:p>
          <a:p>
            <a:pPr marL="457200" indent="-457200" algn="just" rtl="1">
              <a:buClr>
                <a:srgbClr val="FF3399"/>
              </a:buClr>
              <a:buFont typeface="+mj-lt"/>
              <a:buAutoNum type="arabicPeriod"/>
            </a:pPr>
            <a:r>
              <a:rPr lang="ar-IQ" sz="2400" dirty="0" smtClean="0">
                <a:cs typeface="+mj-cs"/>
              </a:rPr>
              <a:t>محاصيل </a:t>
            </a:r>
            <a:r>
              <a:rPr lang="ar-IQ" sz="2400" dirty="0">
                <a:cs typeface="+mj-cs"/>
              </a:rPr>
              <a:t>سهلة الشتل: الطماطة – اللهانة – القرنابيط – الخس – الشوندر – البروكلي –السلق </a:t>
            </a:r>
            <a:r>
              <a:rPr lang="ar-IQ" sz="2400" dirty="0" smtClean="0">
                <a:cs typeface="+mj-cs"/>
              </a:rPr>
              <a:t>.</a:t>
            </a:r>
            <a:endParaRPr lang="ar-IQ" sz="2400" dirty="0">
              <a:cs typeface="+mj-cs"/>
            </a:endParaRPr>
          </a:p>
          <a:p>
            <a:pPr marL="457200" indent="-457200" algn="just" rtl="1">
              <a:buClr>
                <a:srgbClr val="FF3399"/>
              </a:buClr>
              <a:buFont typeface="+mj-lt"/>
              <a:buAutoNum type="arabicPeriod"/>
            </a:pPr>
            <a:r>
              <a:rPr lang="ar-IQ" sz="2400" dirty="0" smtClean="0">
                <a:cs typeface="+mj-cs"/>
              </a:rPr>
              <a:t>محاصيل </a:t>
            </a:r>
            <a:r>
              <a:rPr lang="ar-IQ" sz="2400" dirty="0">
                <a:cs typeface="+mj-cs"/>
              </a:rPr>
              <a:t>تشتل وتحتاج الى عناية خاصة اثناء الشتل:الباذنجان – الفلفل – البصل – الجزر </a:t>
            </a:r>
            <a:r>
              <a:rPr lang="ar-IQ" sz="2400" dirty="0" smtClean="0">
                <a:cs typeface="+mj-cs"/>
              </a:rPr>
              <a:t>.</a:t>
            </a:r>
            <a:endParaRPr lang="ar-IQ" sz="2400" dirty="0">
              <a:cs typeface="+mj-cs"/>
            </a:endParaRPr>
          </a:p>
          <a:p>
            <a:pPr marL="457200" indent="-457200" algn="just" rtl="1">
              <a:buClr>
                <a:srgbClr val="FF3399"/>
              </a:buClr>
              <a:buFont typeface="+mj-lt"/>
              <a:buAutoNum type="arabicPeriod"/>
            </a:pPr>
            <a:r>
              <a:rPr lang="ar-IQ" sz="2400" dirty="0" smtClean="0">
                <a:cs typeface="+mj-cs"/>
              </a:rPr>
              <a:t>محاصيل </a:t>
            </a:r>
            <a:r>
              <a:rPr lang="ar-IQ" sz="2400" dirty="0">
                <a:cs typeface="+mj-cs"/>
              </a:rPr>
              <a:t>لاتنجح في عملية الشتل:البزاليا – الفاصوليا– الرقي – الخيار – البطيخ – الشلغم </a:t>
            </a:r>
            <a:r>
              <a:rPr lang="ar-IQ" sz="2400" dirty="0" smtClean="0">
                <a:cs typeface="+mj-cs"/>
              </a:rPr>
              <a:t>.</a:t>
            </a:r>
          </a:p>
          <a:p>
            <a:pPr marL="0" indent="0" algn="just" rtl="1">
              <a:buClr>
                <a:srgbClr val="FF3399"/>
              </a:buClr>
              <a:buNone/>
            </a:pPr>
            <a:r>
              <a:rPr lang="ar-IQ" sz="2400" dirty="0" smtClean="0">
                <a:cs typeface="+mj-cs"/>
              </a:rPr>
              <a:t>       بصورة </a:t>
            </a:r>
            <a:r>
              <a:rPr lang="ar-IQ" sz="2400" dirty="0">
                <a:cs typeface="+mj-cs"/>
              </a:rPr>
              <a:t>عامة معظم محاصيل الخضرتستجيب للشتل خاصة في المراحل الاولى من حياتها وعلى مدى حياة النبات ككل فان التقسيم الموجود يشمل جميع النباتات والدليل على ذلك هو ان بعض نباتات القرعيات والبقوليات ( البزاليا والفاصوليا ) لها استجابة لعملية الشتل لفترة قصيرة تنحصر في المراحل الاولى من حياتها.</a:t>
            </a:r>
          </a:p>
          <a:p>
            <a:pPr marL="0" indent="0" algn="just" rtl="1">
              <a:buNone/>
            </a:pPr>
            <a:endParaRPr lang="en-US" sz="2400" dirty="0">
              <a:cs typeface="+mj-cs"/>
            </a:endParaRPr>
          </a:p>
        </p:txBody>
      </p:sp>
    </p:spTree>
    <p:extLst>
      <p:ext uri="{BB962C8B-B14F-4D97-AF65-F5344CB8AC3E}">
        <p14:creationId xmlns:p14="http://schemas.microsoft.com/office/powerpoint/2010/main" val="4146021693"/>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152400"/>
            <a:ext cx="8229600" cy="6400800"/>
          </a:xfrm>
        </p:spPr>
        <p:txBody>
          <a:bodyPr>
            <a:normAutofit/>
          </a:bodyPr>
          <a:lstStyle/>
          <a:p>
            <a:pPr marL="0" indent="0" algn="just" rtl="1">
              <a:buNone/>
            </a:pPr>
            <a:r>
              <a:rPr lang="ar-IQ" sz="2400" dirty="0" smtClean="0">
                <a:cs typeface="+mj-cs"/>
              </a:rPr>
              <a:t>       </a:t>
            </a:r>
          </a:p>
          <a:p>
            <a:pPr marL="0" indent="0" algn="just" rtl="1">
              <a:buNone/>
            </a:pPr>
            <a:endParaRPr lang="ar-IQ" sz="2400" dirty="0">
              <a:cs typeface="+mj-cs"/>
            </a:endParaRPr>
          </a:p>
          <a:p>
            <a:pPr algn="just" rtl="1"/>
            <a:r>
              <a:rPr lang="ar-IQ" sz="2400" dirty="0" smtClean="0">
                <a:cs typeface="+mj-cs"/>
              </a:rPr>
              <a:t>بعد </a:t>
            </a:r>
            <a:r>
              <a:rPr lang="ar-IQ" sz="2400" dirty="0">
                <a:cs typeface="+mj-cs"/>
              </a:rPr>
              <a:t>شتل النبات في الحقل يحتاج الى فترة قصيرة من الزمن ليستعيد نشاطه وتسمى </a:t>
            </a:r>
            <a:r>
              <a:rPr lang="en-US" sz="2400" dirty="0">
                <a:solidFill>
                  <a:schemeClr val="accent1">
                    <a:lumMod val="75000"/>
                  </a:schemeClr>
                </a:solidFill>
                <a:cs typeface="+mj-cs"/>
              </a:rPr>
              <a:t>Recovery of plant</a:t>
            </a:r>
            <a:r>
              <a:rPr lang="en-US" sz="2400" dirty="0">
                <a:cs typeface="+mj-cs"/>
              </a:rPr>
              <a:t> </a:t>
            </a:r>
            <a:endParaRPr lang="ar-IQ" sz="2400" dirty="0" smtClean="0">
              <a:cs typeface="+mj-cs"/>
            </a:endParaRPr>
          </a:p>
          <a:p>
            <a:pPr algn="just" rtl="1"/>
            <a:r>
              <a:rPr lang="ar-IQ" sz="2400" dirty="0" smtClean="0">
                <a:cs typeface="+mj-cs"/>
              </a:rPr>
              <a:t>وهذه </a:t>
            </a:r>
            <a:r>
              <a:rPr lang="ar-IQ" sz="2400" dirty="0">
                <a:cs typeface="+mj-cs"/>
              </a:rPr>
              <a:t>الفترة تعتمد على كمية الماء الممتص من قبل النبات التي بدورها تعتمد بالدرجة الرئيسة على حجم المجموع الجذري المتكون في النبات بعد عملية </a:t>
            </a:r>
            <a:r>
              <a:rPr lang="ar-IQ" sz="2400" dirty="0" smtClean="0">
                <a:cs typeface="+mj-cs"/>
              </a:rPr>
              <a:t>الشتل.</a:t>
            </a:r>
          </a:p>
          <a:p>
            <a:pPr algn="just" rtl="1"/>
            <a:r>
              <a:rPr lang="ar-IQ" sz="2400" dirty="0" smtClean="0">
                <a:cs typeface="+mj-cs"/>
              </a:rPr>
              <a:t>وبينت </a:t>
            </a:r>
            <a:r>
              <a:rPr lang="ar-IQ" sz="2400" dirty="0">
                <a:cs typeface="+mj-cs"/>
              </a:rPr>
              <a:t>التجارب والدراسات ان النباتات التي يصعب شتلها يكون فيها نمو القمة سريع بعد الشتل الا ان تجديد الجذور يكون بطيء لانه ليس لها قابلية لعملية الشتل ولا تستطيع تعويض الفاقد من الجذور وخاصة التي لها مجموع جذري وتدي</a:t>
            </a:r>
            <a:r>
              <a:rPr lang="ar-IQ" sz="2400" dirty="0" smtClean="0">
                <a:cs typeface="+mj-cs"/>
              </a:rPr>
              <a:t>,</a:t>
            </a:r>
          </a:p>
          <a:p>
            <a:pPr algn="just" rtl="1"/>
            <a:r>
              <a:rPr lang="ar-IQ" sz="2400" dirty="0" smtClean="0">
                <a:cs typeface="+mj-cs"/>
              </a:rPr>
              <a:t> </a:t>
            </a:r>
            <a:r>
              <a:rPr lang="ar-IQ" sz="2400" dirty="0">
                <a:cs typeface="+mj-cs"/>
              </a:rPr>
              <a:t>أما النباتات السهلة الشتل يكون فيها بطء في نمو القمة الا ان الجذور تكون سريعة التجديد, </a:t>
            </a:r>
            <a:endParaRPr lang="ar-IQ" sz="2400" dirty="0" smtClean="0">
              <a:cs typeface="+mj-cs"/>
            </a:endParaRPr>
          </a:p>
          <a:p>
            <a:pPr algn="just" rtl="1"/>
            <a:r>
              <a:rPr lang="ar-IQ" sz="2400" dirty="0" smtClean="0">
                <a:cs typeface="+mj-cs"/>
              </a:rPr>
              <a:t>وفي </a:t>
            </a:r>
            <a:r>
              <a:rPr lang="ar-IQ" sz="2400" dirty="0">
                <a:cs typeface="+mj-cs"/>
              </a:rPr>
              <a:t>احدى التجارب على نبات اللهانة بزراعته بالشتل وبدون شتل وجد ان النباتات بالشتل كانت ذات مجموع جذري اكبر في مساحته من النباتات المزروعة بدون </a:t>
            </a:r>
            <a:r>
              <a:rPr lang="ar-IQ" sz="2400" dirty="0" smtClean="0">
                <a:cs typeface="+mj-cs"/>
              </a:rPr>
              <a:t>شتل.</a:t>
            </a:r>
            <a:endParaRPr lang="en-US" sz="2400" dirty="0">
              <a:cs typeface="+mj-cs"/>
            </a:endParaRPr>
          </a:p>
        </p:txBody>
      </p:sp>
    </p:spTree>
    <p:extLst>
      <p:ext uri="{BB962C8B-B14F-4D97-AF65-F5344CB8AC3E}">
        <p14:creationId xmlns:p14="http://schemas.microsoft.com/office/powerpoint/2010/main" val="1268014339"/>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152400"/>
            <a:ext cx="8229600" cy="6400800"/>
          </a:xfrm>
        </p:spPr>
        <p:txBody>
          <a:bodyPr>
            <a:normAutofit/>
          </a:bodyPr>
          <a:lstStyle/>
          <a:p>
            <a:pPr marL="0" indent="0" algn="just" rtl="1">
              <a:buNone/>
            </a:pPr>
            <a:endParaRPr lang="ar-IQ" sz="2400" dirty="0" smtClean="0">
              <a:cs typeface="+mj-cs"/>
            </a:endParaRPr>
          </a:p>
          <a:p>
            <a:pPr marL="0" indent="0" algn="just" rtl="1">
              <a:buNone/>
            </a:pPr>
            <a:endParaRPr lang="ar-IQ" sz="2400" dirty="0">
              <a:cs typeface="+mj-cs"/>
            </a:endParaRPr>
          </a:p>
          <a:p>
            <a:pPr marL="0" indent="0" algn="just" rtl="1">
              <a:buNone/>
            </a:pPr>
            <a:endParaRPr lang="ar-IQ" sz="2400" dirty="0" smtClean="0">
              <a:cs typeface="+mj-cs"/>
            </a:endParaRPr>
          </a:p>
          <a:p>
            <a:pPr marL="0" indent="0" algn="just" rtl="1">
              <a:buNone/>
            </a:pPr>
            <a:r>
              <a:rPr lang="ar-IQ" sz="2400" dirty="0" smtClean="0">
                <a:cs typeface="+mj-cs"/>
              </a:rPr>
              <a:t>   ونستنتج </a:t>
            </a:r>
            <a:r>
              <a:rPr lang="ar-IQ" sz="2400" dirty="0">
                <a:cs typeface="+mj-cs"/>
              </a:rPr>
              <a:t>من ذلك ان النباتات التي يحدث فيها بطء في النمو بالحقل ثم تستعيد نشاطها فان ذلك يعتمد على ثلاثة عوامل هي:</a:t>
            </a:r>
          </a:p>
          <a:p>
            <a:pPr marL="457200" indent="-457200" algn="just" rtl="1">
              <a:buClr>
                <a:srgbClr val="FF3399"/>
              </a:buClr>
              <a:buFont typeface="+mj-lt"/>
              <a:buAutoNum type="arabicPeriod"/>
            </a:pPr>
            <a:r>
              <a:rPr lang="ar-IQ" sz="2400" dirty="0" smtClean="0">
                <a:cs typeface="+mj-cs"/>
              </a:rPr>
              <a:t>كمية </a:t>
            </a:r>
            <a:r>
              <a:rPr lang="ar-IQ" sz="2400" dirty="0">
                <a:cs typeface="+mj-cs"/>
              </a:rPr>
              <a:t>الجذور المتبقيةعلى النبات وهذا يعتمد على حجم الشتلة.</a:t>
            </a:r>
          </a:p>
          <a:p>
            <a:pPr marL="457200" indent="-457200" algn="just" rtl="1">
              <a:buClr>
                <a:srgbClr val="FF3399"/>
              </a:buClr>
              <a:buFont typeface="+mj-lt"/>
              <a:buAutoNum type="arabicPeriod"/>
            </a:pPr>
            <a:r>
              <a:rPr lang="ar-IQ" sz="2400" dirty="0" smtClean="0">
                <a:cs typeface="+mj-cs"/>
              </a:rPr>
              <a:t>تأثير </a:t>
            </a:r>
            <a:r>
              <a:rPr lang="ar-IQ" sz="2400" dirty="0">
                <a:cs typeface="+mj-cs"/>
              </a:rPr>
              <a:t>الجذور على الماء الممتص في الايام الاولى بعد عملية الشتل.</a:t>
            </a:r>
          </a:p>
          <a:p>
            <a:pPr marL="457200" indent="-457200" algn="just" rtl="1">
              <a:buClr>
                <a:srgbClr val="FF3399"/>
              </a:buClr>
              <a:buFont typeface="+mj-lt"/>
              <a:buAutoNum type="arabicPeriod"/>
            </a:pPr>
            <a:r>
              <a:rPr lang="ar-IQ" sz="2400" dirty="0" smtClean="0">
                <a:cs typeface="+mj-cs"/>
              </a:rPr>
              <a:t>كمية </a:t>
            </a:r>
            <a:r>
              <a:rPr lang="ar-IQ" sz="2400" dirty="0">
                <a:cs typeface="+mj-cs"/>
              </a:rPr>
              <a:t>السوبرين المترسبة على الجذور القديمة إذ وجد ان بعض النباتات الصعبة الشتل تتكون فيها أما مادة السوبرين او الكيوتين في القشرة الداخلية او الخارجية مما يقلل من عملية امتصاص الماء بعد الشتل وبالتالي يصعب شتل مثل هذه النباتات.</a:t>
            </a:r>
          </a:p>
          <a:p>
            <a:pPr marL="457200" indent="-457200" algn="just" rtl="1">
              <a:buClr>
                <a:srgbClr val="FF3399"/>
              </a:buClr>
              <a:buFont typeface="+mj-lt"/>
              <a:buAutoNum type="arabicPeriod"/>
            </a:pPr>
            <a:endParaRPr lang="en-US" sz="2400" dirty="0">
              <a:cs typeface="+mj-cs"/>
            </a:endParaRPr>
          </a:p>
        </p:txBody>
      </p:sp>
    </p:spTree>
    <p:extLst>
      <p:ext uri="{BB962C8B-B14F-4D97-AF65-F5344CB8AC3E}">
        <p14:creationId xmlns:p14="http://schemas.microsoft.com/office/powerpoint/2010/main" val="1731633544"/>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TotalTime>
  <Words>3002</Words>
  <Application>Microsoft Office PowerPoint</Application>
  <PresentationFormat>On-screen Show (4:3)</PresentationFormat>
  <Paragraphs>196</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vt:lpstr>
      <vt:lpstr>.</vt:lpstr>
      <vt:lpstr> الشتل  والأقلمة  في محاصيل الخضر </vt:lpstr>
      <vt:lpstr> فوائد عملية الشتل</vt:lpstr>
      <vt:lpstr>عيوب الشتل</vt:lpstr>
      <vt:lpstr>إستجابة الخضراوات لعملية الشتل</vt:lpstr>
      <vt:lpstr>.</vt:lpstr>
      <vt:lpstr>.</vt:lpstr>
      <vt:lpstr>.</vt:lpstr>
      <vt:lpstr>.</vt:lpstr>
      <vt:lpstr> اوساط الزراعة وموعد زراعة الشتلات</vt:lpstr>
      <vt:lpstr>الأقلمة Hardening </vt:lpstr>
      <vt:lpstr> الطرق المستعملة في أقلمة النبات</vt:lpstr>
      <vt:lpstr> عيوب الأقلمة</vt:lpstr>
      <vt:lpstr>PowerPoint Presentation</vt:lpstr>
      <vt:lpstr>اولاً: العوامل الجوية</vt:lpstr>
      <vt:lpstr>.</vt:lpstr>
      <vt:lpstr>.</vt:lpstr>
      <vt:lpstr>PowerPoint Presentation</vt:lpstr>
      <vt:lpstr>PowerPoint Presentation</vt:lpstr>
      <vt:lpstr>PowerPoint Presentation</vt:lpstr>
      <vt:lpstr>.</vt:lpstr>
      <vt:lpstr>PowerPoint Presentation</vt:lpstr>
      <vt:lpstr>PowerPoint Presentation</vt:lpstr>
      <vt:lpstr>.</vt:lpstr>
      <vt:lpstr>.</vt:lpstr>
      <vt:lpstr>.</vt:lpstr>
      <vt:lpstr>PowerPoint Presentation</vt:lpstr>
      <vt:lpstr>PowerPoint Presentation</vt:lpstr>
      <vt:lpstr>PowerPoint Presentation</vt:lpstr>
      <vt:lpstr>PowerPoint Presentation</vt:lpstr>
      <vt:lpstr>       شكراً لاصغائكم</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Dr.Nawal</dc:creator>
  <cp:lastModifiedBy>ابو نادية</cp:lastModifiedBy>
  <cp:revision>39</cp:revision>
  <dcterms:created xsi:type="dcterms:W3CDTF">2006-08-16T00:00:00Z</dcterms:created>
  <dcterms:modified xsi:type="dcterms:W3CDTF">2012-11-05T21:33:58Z</dcterms:modified>
</cp:coreProperties>
</file>